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 id="2147484388" r:id="rId8"/>
    <p:sldMasterId id="2147484412" r:id="rId9"/>
    <p:sldMasterId id="2147484439" r:id="rId10"/>
    <p:sldMasterId id="2147484462" r:id="rId11"/>
  </p:sldMasterIdLst>
  <p:notesMasterIdLst>
    <p:notesMasterId r:id="rId50"/>
  </p:notesMasterIdLst>
  <p:handoutMasterIdLst>
    <p:handoutMasterId r:id="rId51"/>
  </p:handoutMasterIdLst>
  <p:sldIdLst>
    <p:sldId id="1408" r:id="rId12"/>
    <p:sldId id="1458" r:id="rId13"/>
    <p:sldId id="1457" r:id="rId14"/>
    <p:sldId id="1459" r:id="rId15"/>
    <p:sldId id="1460" r:id="rId16"/>
    <p:sldId id="1455" r:id="rId17"/>
    <p:sldId id="1461" r:id="rId18"/>
    <p:sldId id="1413" r:id="rId19"/>
    <p:sldId id="1414" r:id="rId20"/>
    <p:sldId id="1415" r:id="rId21"/>
    <p:sldId id="1416" r:id="rId22"/>
    <p:sldId id="1417" r:id="rId23"/>
    <p:sldId id="1418" r:id="rId24"/>
    <p:sldId id="1419" r:id="rId25"/>
    <p:sldId id="1420" r:id="rId26"/>
    <p:sldId id="1432" r:id="rId27"/>
    <p:sldId id="1433" r:id="rId28"/>
    <p:sldId id="1434" r:id="rId29"/>
    <p:sldId id="1436" r:id="rId30"/>
    <p:sldId id="1437" r:id="rId31"/>
    <p:sldId id="1438" r:id="rId32"/>
    <p:sldId id="1439" r:id="rId33"/>
    <p:sldId id="1440" r:id="rId34"/>
    <p:sldId id="1456" r:id="rId35"/>
    <p:sldId id="1442" r:id="rId36"/>
    <p:sldId id="1443" r:id="rId37"/>
    <p:sldId id="1444" r:id="rId38"/>
    <p:sldId id="1445" r:id="rId39"/>
    <p:sldId id="1447" r:id="rId40"/>
    <p:sldId id="1448" r:id="rId41"/>
    <p:sldId id="1450" r:id="rId42"/>
    <p:sldId id="1462" r:id="rId43"/>
    <p:sldId id="1463" r:id="rId44"/>
    <p:sldId id="1464" r:id="rId45"/>
    <p:sldId id="1465" r:id="rId46"/>
    <p:sldId id="1466" r:id="rId47"/>
    <p:sldId id="1467" r:id="rId48"/>
    <p:sldId id="1454"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a:srgbClr val="505050"/>
    <a:srgbClr val="D2D2D2"/>
    <a:srgbClr val="A80000"/>
    <a:srgbClr val="002050"/>
    <a:srgbClr val="FF8C00"/>
    <a:srgbClr val="0078D7"/>
    <a:srgbClr val="35393A"/>
    <a:srgbClr val="005BC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94" autoAdjust="0"/>
  </p:normalViewPr>
  <p:slideViewPr>
    <p:cSldViewPr>
      <p:cViewPr>
        <p:scale>
          <a:sx n="80" d="100"/>
          <a:sy n="80" d="100"/>
        </p:scale>
        <p:origin x="645" y="17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hyperlink" Target="http://aka.ms/acs" TargetMode="External"/><Relationship Id="rId2" Type="http://schemas.openxmlformats.org/officeDocument/2006/relationships/hyperlink" Target="http://aka.ms/tryservicefabric" TargetMode="External"/><Relationship Id="rId1" Type="http://schemas.openxmlformats.org/officeDocument/2006/relationships/hyperlink" Target="https://functions.azure.com/try" TargetMode="External"/><Relationship Id="rId4" Type="http://schemas.openxmlformats.org/officeDocument/2006/relationships/hyperlink" Target="https://tryappservice.azure.com/"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aka.ms/tryservicefabric" TargetMode="External"/><Relationship Id="rId2" Type="http://schemas.openxmlformats.org/officeDocument/2006/relationships/hyperlink" Target="https://functions.azure.com/try" TargetMode="External"/><Relationship Id="rId1" Type="http://schemas.openxmlformats.org/officeDocument/2006/relationships/hyperlink" Target="https://tryappservice.azure.com/" TargetMode="External"/><Relationship Id="rId4" Type="http://schemas.openxmlformats.org/officeDocument/2006/relationships/hyperlink" Target="http://aka.ms/a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E863D-C39A-C949-BC8C-4BD923448909}"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8B6B1EDE-45BD-874D-9606-E6800B7110CA}">
      <dgm:prSet phldrT="[Text]" custT="1"/>
      <dgm:spPr/>
      <dgm:t>
        <a:bodyPr/>
        <a:lstStyle/>
        <a:p>
          <a:r>
            <a:rPr lang="en-US" sz="3400" dirty="0"/>
            <a:t>Delivering same functionality to multiple deployment environments</a:t>
          </a:r>
        </a:p>
      </dgm:t>
    </dgm:pt>
    <dgm:pt modelId="{3C7EB903-9371-1E46-9977-080D39D9F185}" type="parTrans" cxnId="{38F22D94-38A4-DB4F-B9C8-D1E9165B49F3}">
      <dgm:prSet/>
      <dgm:spPr/>
      <dgm:t>
        <a:bodyPr/>
        <a:lstStyle/>
        <a:p>
          <a:endParaRPr lang="en-US"/>
        </a:p>
      </dgm:t>
    </dgm:pt>
    <dgm:pt modelId="{A2F41ED1-059E-F34C-B795-1D5510278E4D}" type="sibTrans" cxnId="{38F22D94-38A4-DB4F-B9C8-D1E9165B49F3}">
      <dgm:prSet/>
      <dgm:spPr/>
      <dgm:t>
        <a:bodyPr/>
        <a:lstStyle/>
        <a:p>
          <a:endParaRPr lang="en-US"/>
        </a:p>
      </dgm:t>
    </dgm:pt>
    <dgm:pt modelId="{F0A879F0-5F93-4343-A99E-2D29378EC7DF}">
      <dgm:prSet phldrT="[Text]" custT="1"/>
      <dgm:spPr/>
      <dgm:t>
        <a:bodyPr/>
        <a:lstStyle/>
        <a:p>
          <a:r>
            <a:rPr lang="en-US" sz="3400" dirty="0"/>
            <a:t>Ensuring consistency and avoiding dependency hell</a:t>
          </a:r>
        </a:p>
      </dgm:t>
    </dgm:pt>
    <dgm:pt modelId="{C432EBF3-7971-454F-92BC-12D887B63E88}" type="parTrans" cxnId="{D4C531A6-DDA0-014F-A771-68ED3E0B4C81}">
      <dgm:prSet/>
      <dgm:spPr/>
      <dgm:t>
        <a:bodyPr/>
        <a:lstStyle/>
        <a:p>
          <a:endParaRPr lang="en-US"/>
        </a:p>
      </dgm:t>
    </dgm:pt>
    <dgm:pt modelId="{4557E425-01AF-7049-A1D9-C361A1395EC1}" type="sibTrans" cxnId="{D4C531A6-DDA0-014F-A771-68ED3E0B4C81}">
      <dgm:prSet/>
      <dgm:spPr/>
      <dgm:t>
        <a:bodyPr/>
        <a:lstStyle/>
        <a:p>
          <a:endParaRPr lang="en-US"/>
        </a:p>
      </dgm:t>
    </dgm:pt>
    <dgm:pt modelId="{9AD17BDA-EEC9-B24A-B1C5-B1BAA9EA87D1}">
      <dgm:prSet phldrT="[Text]" custT="1"/>
      <dgm:spPr/>
      <dgm:t>
        <a:bodyPr/>
        <a:lstStyle/>
        <a:p>
          <a:r>
            <a:rPr lang="en-US" sz="3400" dirty="0"/>
            <a:t>Unable to migrate and scale apps while maintaining compatibility</a:t>
          </a:r>
        </a:p>
      </dgm:t>
    </dgm:pt>
    <dgm:pt modelId="{5EF387E9-6FA6-FA47-BAD0-EC218AB2E989}" type="parTrans" cxnId="{1D197CB7-2DC3-F041-9075-AC3C8C2D9B57}">
      <dgm:prSet/>
      <dgm:spPr/>
      <dgm:t>
        <a:bodyPr/>
        <a:lstStyle/>
        <a:p>
          <a:endParaRPr lang="en-US"/>
        </a:p>
      </dgm:t>
    </dgm:pt>
    <dgm:pt modelId="{396B5878-7780-8E46-A6F8-68930CC99046}" type="sibTrans" cxnId="{1D197CB7-2DC3-F041-9075-AC3C8C2D9B57}">
      <dgm:prSet/>
      <dgm:spPr/>
      <dgm:t>
        <a:bodyPr/>
        <a:lstStyle/>
        <a:p>
          <a:endParaRPr lang="en-US"/>
        </a:p>
      </dgm:t>
    </dgm:pt>
    <dgm:pt modelId="{F6353E97-F4E7-9F41-91AA-9CE8C8FD44B0}" type="pres">
      <dgm:prSet presAssocID="{957E863D-C39A-C949-BC8C-4BD923448909}" presName="Name0" presStyleCnt="0">
        <dgm:presLayoutVars>
          <dgm:chMax val="7"/>
          <dgm:chPref val="7"/>
          <dgm:dir/>
        </dgm:presLayoutVars>
      </dgm:prSet>
      <dgm:spPr/>
    </dgm:pt>
    <dgm:pt modelId="{B7B1A5B9-3B56-004F-9F07-77BB2BB79183}" type="pres">
      <dgm:prSet presAssocID="{957E863D-C39A-C949-BC8C-4BD923448909}" presName="Name1" presStyleCnt="0"/>
      <dgm:spPr/>
    </dgm:pt>
    <dgm:pt modelId="{60676460-F4FF-DC4D-B25C-22C5EAF63777}" type="pres">
      <dgm:prSet presAssocID="{957E863D-C39A-C949-BC8C-4BD923448909}" presName="cycle" presStyleCnt="0"/>
      <dgm:spPr/>
    </dgm:pt>
    <dgm:pt modelId="{D488B61A-9703-1741-9F1A-61867C903E08}" type="pres">
      <dgm:prSet presAssocID="{957E863D-C39A-C949-BC8C-4BD923448909}" presName="srcNode" presStyleLbl="node1" presStyleIdx="0" presStyleCnt="3"/>
      <dgm:spPr/>
    </dgm:pt>
    <dgm:pt modelId="{3E033D78-15D5-3941-815F-4A20D919A964}" type="pres">
      <dgm:prSet presAssocID="{957E863D-C39A-C949-BC8C-4BD923448909}" presName="conn" presStyleLbl="parChTrans1D2" presStyleIdx="0" presStyleCnt="1"/>
      <dgm:spPr/>
    </dgm:pt>
    <dgm:pt modelId="{BFAA23D4-7AF1-3A42-A249-FFC96D8CEEE1}" type="pres">
      <dgm:prSet presAssocID="{957E863D-C39A-C949-BC8C-4BD923448909}" presName="extraNode" presStyleLbl="node1" presStyleIdx="0" presStyleCnt="3"/>
      <dgm:spPr/>
    </dgm:pt>
    <dgm:pt modelId="{F2646CFB-9481-684A-9139-69330FABD3D9}" type="pres">
      <dgm:prSet presAssocID="{957E863D-C39A-C949-BC8C-4BD923448909}" presName="dstNode" presStyleLbl="node1" presStyleIdx="0" presStyleCnt="3"/>
      <dgm:spPr/>
    </dgm:pt>
    <dgm:pt modelId="{BC28053F-A8AC-514B-AA9C-CC01CF1280D6}" type="pres">
      <dgm:prSet presAssocID="{8B6B1EDE-45BD-874D-9606-E6800B7110CA}" presName="text_1" presStyleLbl="node1" presStyleIdx="0" presStyleCnt="3">
        <dgm:presLayoutVars>
          <dgm:bulletEnabled val="1"/>
        </dgm:presLayoutVars>
      </dgm:prSet>
      <dgm:spPr/>
    </dgm:pt>
    <dgm:pt modelId="{C5286FF7-3EA7-CC4D-A9DD-23DCFDEAC553}" type="pres">
      <dgm:prSet presAssocID="{8B6B1EDE-45BD-874D-9606-E6800B7110CA}" presName="accent_1" presStyleCnt="0"/>
      <dgm:spPr/>
    </dgm:pt>
    <dgm:pt modelId="{B0A269CC-2828-694B-9966-C59A4D922CAA}" type="pres">
      <dgm:prSet presAssocID="{8B6B1EDE-45BD-874D-9606-E6800B7110CA}" presName="accentRepeatNode" presStyleLbl="solidFgAcc1" presStyleIdx="0" presStyleCnt="3"/>
      <dgm:spPr/>
    </dgm:pt>
    <dgm:pt modelId="{884160FF-5BDC-6B42-8288-7819A155141B}" type="pres">
      <dgm:prSet presAssocID="{F0A879F0-5F93-4343-A99E-2D29378EC7DF}" presName="text_2" presStyleLbl="node1" presStyleIdx="1" presStyleCnt="3">
        <dgm:presLayoutVars>
          <dgm:bulletEnabled val="1"/>
        </dgm:presLayoutVars>
      </dgm:prSet>
      <dgm:spPr/>
    </dgm:pt>
    <dgm:pt modelId="{76D9001C-8671-F947-A494-B05A742AF3E8}" type="pres">
      <dgm:prSet presAssocID="{F0A879F0-5F93-4343-A99E-2D29378EC7DF}" presName="accent_2" presStyleCnt="0"/>
      <dgm:spPr/>
    </dgm:pt>
    <dgm:pt modelId="{08DB3915-B5EC-784F-8C6C-18EBCBBF68AE}" type="pres">
      <dgm:prSet presAssocID="{F0A879F0-5F93-4343-A99E-2D29378EC7DF}" presName="accentRepeatNode" presStyleLbl="solidFgAcc1" presStyleIdx="1" presStyleCnt="3"/>
      <dgm:spPr/>
    </dgm:pt>
    <dgm:pt modelId="{24C20123-8FE7-3A42-A85B-D88CF876E7D5}" type="pres">
      <dgm:prSet presAssocID="{9AD17BDA-EEC9-B24A-B1C5-B1BAA9EA87D1}" presName="text_3" presStyleLbl="node1" presStyleIdx="2" presStyleCnt="3">
        <dgm:presLayoutVars>
          <dgm:bulletEnabled val="1"/>
        </dgm:presLayoutVars>
      </dgm:prSet>
      <dgm:spPr/>
    </dgm:pt>
    <dgm:pt modelId="{59F423EF-A67E-934F-8EA5-75DB5A2D34D8}" type="pres">
      <dgm:prSet presAssocID="{9AD17BDA-EEC9-B24A-B1C5-B1BAA9EA87D1}" presName="accent_3" presStyleCnt="0"/>
      <dgm:spPr/>
    </dgm:pt>
    <dgm:pt modelId="{4789AA69-1F6B-3B46-91D8-73CEB1BC46CA}" type="pres">
      <dgm:prSet presAssocID="{9AD17BDA-EEC9-B24A-B1C5-B1BAA9EA87D1}" presName="accentRepeatNode" presStyleLbl="solidFgAcc1" presStyleIdx="2" presStyleCnt="3"/>
      <dgm:spPr/>
    </dgm:pt>
  </dgm:ptLst>
  <dgm:cxnLst>
    <dgm:cxn modelId="{D21D7BDC-FF2B-7F47-B8DA-CFFAE1A69D08}" type="presOf" srcId="{957E863D-C39A-C949-BC8C-4BD923448909}" destId="{F6353E97-F4E7-9F41-91AA-9CE8C8FD44B0}" srcOrd="0" destOrd="0" presId="urn:microsoft.com/office/officeart/2008/layout/VerticalCurvedList"/>
    <dgm:cxn modelId="{8C2AD7BB-724D-C641-8115-DF821C04B5D7}" type="presOf" srcId="{A2F41ED1-059E-F34C-B795-1D5510278E4D}" destId="{3E033D78-15D5-3941-815F-4A20D919A964}" srcOrd="0" destOrd="0" presId="urn:microsoft.com/office/officeart/2008/layout/VerticalCurvedList"/>
    <dgm:cxn modelId="{45213875-40C3-694D-9954-4115EE60EA71}" type="presOf" srcId="{F0A879F0-5F93-4343-A99E-2D29378EC7DF}" destId="{884160FF-5BDC-6B42-8288-7819A155141B}" srcOrd="0" destOrd="0" presId="urn:microsoft.com/office/officeart/2008/layout/VerticalCurvedList"/>
    <dgm:cxn modelId="{1D197CB7-2DC3-F041-9075-AC3C8C2D9B57}" srcId="{957E863D-C39A-C949-BC8C-4BD923448909}" destId="{9AD17BDA-EEC9-B24A-B1C5-B1BAA9EA87D1}" srcOrd="2" destOrd="0" parTransId="{5EF387E9-6FA6-FA47-BAD0-EC218AB2E989}" sibTransId="{396B5878-7780-8E46-A6F8-68930CC99046}"/>
    <dgm:cxn modelId="{38F22D94-38A4-DB4F-B9C8-D1E9165B49F3}" srcId="{957E863D-C39A-C949-BC8C-4BD923448909}" destId="{8B6B1EDE-45BD-874D-9606-E6800B7110CA}" srcOrd="0" destOrd="0" parTransId="{3C7EB903-9371-1E46-9977-080D39D9F185}" sibTransId="{A2F41ED1-059E-F34C-B795-1D5510278E4D}"/>
    <dgm:cxn modelId="{D4C531A6-DDA0-014F-A771-68ED3E0B4C81}" srcId="{957E863D-C39A-C949-BC8C-4BD923448909}" destId="{F0A879F0-5F93-4343-A99E-2D29378EC7DF}" srcOrd="1" destOrd="0" parTransId="{C432EBF3-7971-454F-92BC-12D887B63E88}" sibTransId="{4557E425-01AF-7049-A1D9-C361A1395EC1}"/>
    <dgm:cxn modelId="{C9DDEA5F-BA5D-C542-9532-41353402CC91}" type="presOf" srcId="{8B6B1EDE-45BD-874D-9606-E6800B7110CA}" destId="{BC28053F-A8AC-514B-AA9C-CC01CF1280D6}" srcOrd="0" destOrd="0" presId="urn:microsoft.com/office/officeart/2008/layout/VerticalCurvedList"/>
    <dgm:cxn modelId="{7837FBEE-C15C-2442-BFF5-BE8010F2B0BD}" type="presOf" srcId="{9AD17BDA-EEC9-B24A-B1C5-B1BAA9EA87D1}" destId="{24C20123-8FE7-3A42-A85B-D88CF876E7D5}" srcOrd="0" destOrd="0" presId="urn:microsoft.com/office/officeart/2008/layout/VerticalCurvedList"/>
    <dgm:cxn modelId="{6126A326-9465-984E-93D1-E1AC11022E3F}" type="presParOf" srcId="{F6353E97-F4E7-9F41-91AA-9CE8C8FD44B0}" destId="{B7B1A5B9-3B56-004F-9F07-77BB2BB79183}" srcOrd="0" destOrd="0" presId="urn:microsoft.com/office/officeart/2008/layout/VerticalCurvedList"/>
    <dgm:cxn modelId="{5844B6B0-CF4B-0048-A940-7C6A815C79B9}" type="presParOf" srcId="{B7B1A5B9-3B56-004F-9F07-77BB2BB79183}" destId="{60676460-F4FF-DC4D-B25C-22C5EAF63777}" srcOrd="0" destOrd="0" presId="urn:microsoft.com/office/officeart/2008/layout/VerticalCurvedList"/>
    <dgm:cxn modelId="{DA43038E-3422-1046-920D-F6FDD72EF677}" type="presParOf" srcId="{60676460-F4FF-DC4D-B25C-22C5EAF63777}" destId="{D488B61A-9703-1741-9F1A-61867C903E08}" srcOrd="0" destOrd="0" presId="urn:microsoft.com/office/officeart/2008/layout/VerticalCurvedList"/>
    <dgm:cxn modelId="{6620F6C6-8361-6C48-9AA8-EB5CF471A4D4}" type="presParOf" srcId="{60676460-F4FF-DC4D-B25C-22C5EAF63777}" destId="{3E033D78-15D5-3941-815F-4A20D919A964}" srcOrd="1" destOrd="0" presId="urn:microsoft.com/office/officeart/2008/layout/VerticalCurvedList"/>
    <dgm:cxn modelId="{8E4FB6E7-B258-4E49-9177-BA0C03795971}" type="presParOf" srcId="{60676460-F4FF-DC4D-B25C-22C5EAF63777}" destId="{BFAA23D4-7AF1-3A42-A249-FFC96D8CEEE1}" srcOrd="2" destOrd="0" presId="urn:microsoft.com/office/officeart/2008/layout/VerticalCurvedList"/>
    <dgm:cxn modelId="{DC0D4C50-DF23-CE41-9911-C97013FBD6E0}" type="presParOf" srcId="{60676460-F4FF-DC4D-B25C-22C5EAF63777}" destId="{F2646CFB-9481-684A-9139-69330FABD3D9}" srcOrd="3" destOrd="0" presId="urn:microsoft.com/office/officeart/2008/layout/VerticalCurvedList"/>
    <dgm:cxn modelId="{D6D86257-13CA-B64C-BAA4-AFBCB425850A}" type="presParOf" srcId="{B7B1A5B9-3B56-004F-9F07-77BB2BB79183}" destId="{BC28053F-A8AC-514B-AA9C-CC01CF1280D6}" srcOrd="1" destOrd="0" presId="urn:microsoft.com/office/officeart/2008/layout/VerticalCurvedList"/>
    <dgm:cxn modelId="{F5ED3682-C3EC-7A4A-9AA5-A5A56321D26B}" type="presParOf" srcId="{B7B1A5B9-3B56-004F-9F07-77BB2BB79183}" destId="{C5286FF7-3EA7-CC4D-A9DD-23DCFDEAC553}" srcOrd="2" destOrd="0" presId="urn:microsoft.com/office/officeart/2008/layout/VerticalCurvedList"/>
    <dgm:cxn modelId="{F152E444-F2CA-9B4A-B0A5-912FFEBB8547}" type="presParOf" srcId="{C5286FF7-3EA7-CC4D-A9DD-23DCFDEAC553}" destId="{B0A269CC-2828-694B-9966-C59A4D922CAA}" srcOrd="0" destOrd="0" presId="urn:microsoft.com/office/officeart/2008/layout/VerticalCurvedList"/>
    <dgm:cxn modelId="{161287D6-915B-674B-8F8E-80E5B5299E4F}" type="presParOf" srcId="{B7B1A5B9-3B56-004F-9F07-77BB2BB79183}" destId="{884160FF-5BDC-6B42-8288-7819A155141B}" srcOrd="3" destOrd="0" presId="urn:microsoft.com/office/officeart/2008/layout/VerticalCurvedList"/>
    <dgm:cxn modelId="{4D39FFE7-2293-AA46-944F-7539136A07B5}" type="presParOf" srcId="{B7B1A5B9-3B56-004F-9F07-77BB2BB79183}" destId="{76D9001C-8671-F947-A494-B05A742AF3E8}" srcOrd="4" destOrd="0" presId="urn:microsoft.com/office/officeart/2008/layout/VerticalCurvedList"/>
    <dgm:cxn modelId="{DE6E3960-D9B2-B34A-ADE6-9EA6D876ED9A}" type="presParOf" srcId="{76D9001C-8671-F947-A494-B05A742AF3E8}" destId="{08DB3915-B5EC-784F-8C6C-18EBCBBF68AE}" srcOrd="0" destOrd="0" presId="urn:microsoft.com/office/officeart/2008/layout/VerticalCurvedList"/>
    <dgm:cxn modelId="{4FA411F7-58FD-A04C-A81F-85CC0DE7E105}" type="presParOf" srcId="{B7B1A5B9-3B56-004F-9F07-77BB2BB79183}" destId="{24C20123-8FE7-3A42-A85B-D88CF876E7D5}" srcOrd="5" destOrd="0" presId="urn:microsoft.com/office/officeart/2008/layout/VerticalCurvedList"/>
    <dgm:cxn modelId="{5E7464DA-F072-514F-AF7E-9BC0D140FE18}" type="presParOf" srcId="{B7B1A5B9-3B56-004F-9F07-77BB2BB79183}" destId="{59F423EF-A67E-934F-8EA5-75DB5A2D34D8}" srcOrd="6" destOrd="0" presId="urn:microsoft.com/office/officeart/2008/layout/VerticalCurvedList"/>
    <dgm:cxn modelId="{844E602A-24DD-9148-A5C5-8C282B9D246E}" type="presParOf" srcId="{59F423EF-A67E-934F-8EA5-75DB5A2D34D8}" destId="{4789AA69-1F6B-3B46-91D8-73CEB1BC46C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C3EDEC-2B21-3A49-B217-4BB061D36276}"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85C321D-EA58-DF40-8867-8E6F06E6D173}">
      <dgm:prSet phldrT="[Text]"/>
      <dgm:spPr/>
      <dgm:t>
        <a:bodyPr/>
        <a:lstStyle/>
        <a:p>
          <a:r>
            <a:rPr lang="en-US" dirty="0"/>
            <a:t>Large size can make it difficult to move images easily across environments</a:t>
          </a:r>
        </a:p>
      </dgm:t>
    </dgm:pt>
    <dgm:pt modelId="{8C27967B-D2EA-6148-B302-51F9C5008566}" type="parTrans" cxnId="{6510C1C9-1093-B440-A648-E3E8AF53B9AE}">
      <dgm:prSet/>
      <dgm:spPr/>
      <dgm:t>
        <a:bodyPr/>
        <a:lstStyle/>
        <a:p>
          <a:endParaRPr lang="en-US"/>
        </a:p>
      </dgm:t>
    </dgm:pt>
    <dgm:pt modelId="{D7115DB0-980A-5A4D-BCBF-04579210442F}" type="sibTrans" cxnId="{6510C1C9-1093-B440-A648-E3E8AF53B9AE}">
      <dgm:prSet/>
      <dgm:spPr/>
      <dgm:t>
        <a:bodyPr/>
        <a:lstStyle/>
        <a:p>
          <a:endParaRPr lang="en-US"/>
        </a:p>
      </dgm:t>
    </dgm:pt>
    <dgm:pt modelId="{DEB08268-A25A-024B-996F-C53518D5F2BF}">
      <dgm:prSet phldrT="[Text]"/>
      <dgm:spPr/>
      <dgm:t>
        <a:bodyPr/>
        <a:lstStyle/>
        <a:p>
          <a:r>
            <a:rPr lang="en-US" dirty="0"/>
            <a:t>Entire OS needs to be spun up for even writing a simple app</a:t>
          </a:r>
        </a:p>
      </dgm:t>
    </dgm:pt>
    <dgm:pt modelId="{E791F273-54EE-A046-95F7-9CC37B3A44C7}" type="parTrans" cxnId="{D882D12F-DAD8-3A43-B17F-813B5DBAC8F4}">
      <dgm:prSet/>
      <dgm:spPr/>
      <dgm:t>
        <a:bodyPr/>
        <a:lstStyle/>
        <a:p>
          <a:endParaRPr lang="en-US"/>
        </a:p>
      </dgm:t>
    </dgm:pt>
    <dgm:pt modelId="{4E046828-ED3A-E74B-B356-043F4E3A8A23}" type="sibTrans" cxnId="{D882D12F-DAD8-3A43-B17F-813B5DBAC8F4}">
      <dgm:prSet/>
      <dgm:spPr/>
      <dgm:t>
        <a:bodyPr/>
        <a:lstStyle/>
        <a:p>
          <a:endParaRPr lang="en-US"/>
        </a:p>
      </dgm:t>
    </dgm:pt>
    <dgm:pt modelId="{D6F30B55-61EF-FC4F-8610-0A13F1DA723B}">
      <dgm:prSet phldrT="[Text]"/>
      <dgm:spPr/>
      <dgm:t>
        <a:bodyPr/>
        <a:lstStyle/>
        <a:p>
          <a:r>
            <a:rPr lang="en-US" dirty="0"/>
            <a:t> Lack density. Underutilization of host capacity and underlying resources</a:t>
          </a:r>
        </a:p>
      </dgm:t>
    </dgm:pt>
    <dgm:pt modelId="{E29C0707-5ABD-AD4A-A57C-0280143C6474}" type="parTrans" cxnId="{FB1A5698-9E20-F14E-A505-F32C2A7050A4}">
      <dgm:prSet/>
      <dgm:spPr/>
      <dgm:t>
        <a:bodyPr/>
        <a:lstStyle/>
        <a:p>
          <a:endParaRPr lang="en-US"/>
        </a:p>
      </dgm:t>
    </dgm:pt>
    <dgm:pt modelId="{5596A87B-49E8-3D44-80AC-9140708B54C5}" type="sibTrans" cxnId="{FB1A5698-9E20-F14E-A505-F32C2A7050A4}">
      <dgm:prSet/>
      <dgm:spPr/>
      <dgm:t>
        <a:bodyPr/>
        <a:lstStyle/>
        <a:p>
          <a:endParaRPr lang="en-US"/>
        </a:p>
      </dgm:t>
    </dgm:pt>
    <dgm:pt modelId="{A422E21F-9A65-9D47-8B4B-CBB08E41207A}" type="pres">
      <dgm:prSet presAssocID="{EFC3EDEC-2B21-3A49-B217-4BB061D36276}" presName="Name0" presStyleCnt="0">
        <dgm:presLayoutVars>
          <dgm:chMax val="7"/>
          <dgm:chPref val="7"/>
          <dgm:dir/>
        </dgm:presLayoutVars>
      </dgm:prSet>
      <dgm:spPr/>
    </dgm:pt>
    <dgm:pt modelId="{AB2CAEEA-A56C-8744-83F0-3B068BDB5085}" type="pres">
      <dgm:prSet presAssocID="{EFC3EDEC-2B21-3A49-B217-4BB061D36276}" presName="Name1" presStyleCnt="0"/>
      <dgm:spPr/>
    </dgm:pt>
    <dgm:pt modelId="{5597420A-55B9-D24F-AD35-AED4C04E5802}" type="pres">
      <dgm:prSet presAssocID="{EFC3EDEC-2B21-3A49-B217-4BB061D36276}" presName="cycle" presStyleCnt="0"/>
      <dgm:spPr/>
    </dgm:pt>
    <dgm:pt modelId="{D41960EC-5359-7849-8160-17B850351C8C}" type="pres">
      <dgm:prSet presAssocID="{EFC3EDEC-2B21-3A49-B217-4BB061D36276}" presName="srcNode" presStyleLbl="node1" presStyleIdx="0" presStyleCnt="3"/>
      <dgm:spPr/>
    </dgm:pt>
    <dgm:pt modelId="{CC6D6B7B-333C-1A4F-BACB-0C98C73CEFF8}" type="pres">
      <dgm:prSet presAssocID="{EFC3EDEC-2B21-3A49-B217-4BB061D36276}" presName="conn" presStyleLbl="parChTrans1D2" presStyleIdx="0" presStyleCnt="1"/>
      <dgm:spPr/>
    </dgm:pt>
    <dgm:pt modelId="{C86CDDBC-9F75-484F-A878-274D8034E765}" type="pres">
      <dgm:prSet presAssocID="{EFC3EDEC-2B21-3A49-B217-4BB061D36276}" presName="extraNode" presStyleLbl="node1" presStyleIdx="0" presStyleCnt="3"/>
      <dgm:spPr/>
    </dgm:pt>
    <dgm:pt modelId="{A1B606FE-AF08-4F4D-8E5F-9BFDF64511BB}" type="pres">
      <dgm:prSet presAssocID="{EFC3EDEC-2B21-3A49-B217-4BB061D36276}" presName="dstNode" presStyleLbl="node1" presStyleIdx="0" presStyleCnt="3"/>
      <dgm:spPr/>
    </dgm:pt>
    <dgm:pt modelId="{DBC006FF-89FA-1444-9BB6-BE67B50D0DBF}" type="pres">
      <dgm:prSet presAssocID="{485C321D-EA58-DF40-8867-8E6F06E6D173}" presName="text_1" presStyleLbl="node1" presStyleIdx="0" presStyleCnt="3">
        <dgm:presLayoutVars>
          <dgm:bulletEnabled val="1"/>
        </dgm:presLayoutVars>
      </dgm:prSet>
      <dgm:spPr/>
    </dgm:pt>
    <dgm:pt modelId="{FC04A2EB-75A0-244E-B25E-2CA4A1495DCA}" type="pres">
      <dgm:prSet presAssocID="{485C321D-EA58-DF40-8867-8E6F06E6D173}" presName="accent_1" presStyleCnt="0"/>
      <dgm:spPr/>
    </dgm:pt>
    <dgm:pt modelId="{049DFF5D-D001-F342-B192-54B00E250849}" type="pres">
      <dgm:prSet presAssocID="{485C321D-EA58-DF40-8867-8E6F06E6D173}" presName="accentRepeatNode" presStyleLbl="solidFgAcc1" presStyleIdx="0" presStyleCnt="3"/>
      <dgm:spPr/>
    </dgm:pt>
    <dgm:pt modelId="{932FADD0-7D26-CF49-A343-43E9499C7F9B}" type="pres">
      <dgm:prSet presAssocID="{DEB08268-A25A-024B-996F-C53518D5F2BF}" presName="text_2" presStyleLbl="node1" presStyleIdx="1" presStyleCnt="3">
        <dgm:presLayoutVars>
          <dgm:bulletEnabled val="1"/>
        </dgm:presLayoutVars>
      </dgm:prSet>
      <dgm:spPr/>
    </dgm:pt>
    <dgm:pt modelId="{82FB1784-9E9B-584B-AD10-FEF2A81AB350}" type="pres">
      <dgm:prSet presAssocID="{DEB08268-A25A-024B-996F-C53518D5F2BF}" presName="accent_2" presStyleCnt="0"/>
      <dgm:spPr/>
    </dgm:pt>
    <dgm:pt modelId="{7605B07D-F30E-C642-98F0-E81FDC7AB303}" type="pres">
      <dgm:prSet presAssocID="{DEB08268-A25A-024B-996F-C53518D5F2BF}" presName="accentRepeatNode" presStyleLbl="solidFgAcc1" presStyleIdx="1" presStyleCnt="3"/>
      <dgm:spPr/>
    </dgm:pt>
    <dgm:pt modelId="{55DD9F76-F8A3-4944-A80C-61A55F37181A}" type="pres">
      <dgm:prSet presAssocID="{D6F30B55-61EF-FC4F-8610-0A13F1DA723B}" presName="text_3" presStyleLbl="node1" presStyleIdx="2" presStyleCnt="3" custLinFactNeighborX="-359" custLinFactNeighborY="-3643">
        <dgm:presLayoutVars>
          <dgm:bulletEnabled val="1"/>
        </dgm:presLayoutVars>
      </dgm:prSet>
      <dgm:spPr/>
    </dgm:pt>
    <dgm:pt modelId="{C736A06D-F094-F447-AB90-BC3BB6A67075}" type="pres">
      <dgm:prSet presAssocID="{D6F30B55-61EF-FC4F-8610-0A13F1DA723B}" presName="accent_3" presStyleCnt="0"/>
      <dgm:spPr/>
    </dgm:pt>
    <dgm:pt modelId="{A3E1BDF4-3F9C-0F4A-81AD-27E562D79BDF}" type="pres">
      <dgm:prSet presAssocID="{D6F30B55-61EF-FC4F-8610-0A13F1DA723B}" presName="accentRepeatNode" presStyleLbl="solidFgAcc1" presStyleIdx="2" presStyleCnt="3"/>
      <dgm:spPr/>
    </dgm:pt>
  </dgm:ptLst>
  <dgm:cxnLst>
    <dgm:cxn modelId="{FB1A5698-9E20-F14E-A505-F32C2A7050A4}" srcId="{EFC3EDEC-2B21-3A49-B217-4BB061D36276}" destId="{D6F30B55-61EF-FC4F-8610-0A13F1DA723B}" srcOrd="2" destOrd="0" parTransId="{E29C0707-5ABD-AD4A-A57C-0280143C6474}" sibTransId="{5596A87B-49E8-3D44-80AC-9140708B54C5}"/>
    <dgm:cxn modelId="{D882D12F-DAD8-3A43-B17F-813B5DBAC8F4}" srcId="{EFC3EDEC-2B21-3A49-B217-4BB061D36276}" destId="{DEB08268-A25A-024B-996F-C53518D5F2BF}" srcOrd="1" destOrd="0" parTransId="{E791F273-54EE-A046-95F7-9CC37B3A44C7}" sibTransId="{4E046828-ED3A-E74B-B356-043F4E3A8A23}"/>
    <dgm:cxn modelId="{5FCB1961-48E9-0641-B40B-49AE6A89D933}" type="presOf" srcId="{D6F30B55-61EF-FC4F-8610-0A13F1DA723B}" destId="{55DD9F76-F8A3-4944-A80C-61A55F37181A}" srcOrd="0" destOrd="0" presId="urn:microsoft.com/office/officeart/2008/layout/VerticalCurvedList"/>
    <dgm:cxn modelId="{6510C1C9-1093-B440-A648-E3E8AF53B9AE}" srcId="{EFC3EDEC-2B21-3A49-B217-4BB061D36276}" destId="{485C321D-EA58-DF40-8867-8E6F06E6D173}" srcOrd="0" destOrd="0" parTransId="{8C27967B-D2EA-6148-B302-51F9C5008566}" sibTransId="{D7115DB0-980A-5A4D-BCBF-04579210442F}"/>
    <dgm:cxn modelId="{070EACC1-86D0-6746-A271-AA27CC8EBF2B}" type="presOf" srcId="{DEB08268-A25A-024B-996F-C53518D5F2BF}" destId="{932FADD0-7D26-CF49-A343-43E9499C7F9B}" srcOrd="0" destOrd="0" presId="urn:microsoft.com/office/officeart/2008/layout/VerticalCurvedList"/>
    <dgm:cxn modelId="{68F458E8-1901-2F40-AABF-73F10E38D01F}" type="presOf" srcId="{EFC3EDEC-2B21-3A49-B217-4BB061D36276}" destId="{A422E21F-9A65-9D47-8B4B-CBB08E41207A}" srcOrd="0" destOrd="0" presId="urn:microsoft.com/office/officeart/2008/layout/VerticalCurvedList"/>
    <dgm:cxn modelId="{C49B77EA-E5FC-5941-A055-2E33E8C426BE}" type="presOf" srcId="{D7115DB0-980A-5A4D-BCBF-04579210442F}" destId="{CC6D6B7B-333C-1A4F-BACB-0C98C73CEFF8}" srcOrd="0" destOrd="0" presId="urn:microsoft.com/office/officeart/2008/layout/VerticalCurvedList"/>
    <dgm:cxn modelId="{1CC02F16-0B92-824D-8254-E45F13F77AC0}" type="presOf" srcId="{485C321D-EA58-DF40-8867-8E6F06E6D173}" destId="{DBC006FF-89FA-1444-9BB6-BE67B50D0DBF}" srcOrd="0" destOrd="0" presId="urn:microsoft.com/office/officeart/2008/layout/VerticalCurvedList"/>
    <dgm:cxn modelId="{5A036FF5-C737-444F-B811-11381AC1C5C3}" type="presParOf" srcId="{A422E21F-9A65-9D47-8B4B-CBB08E41207A}" destId="{AB2CAEEA-A56C-8744-83F0-3B068BDB5085}" srcOrd="0" destOrd="0" presId="urn:microsoft.com/office/officeart/2008/layout/VerticalCurvedList"/>
    <dgm:cxn modelId="{4EB0897D-DE2B-F449-B69E-0C227A5C76C1}" type="presParOf" srcId="{AB2CAEEA-A56C-8744-83F0-3B068BDB5085}" destId="{5597420A-55B9-D24F-AD35-AED4C04E5802}" srcOrd="0" destOrd="0" presId="urn:microsoft.com/office/officeart/2008/layout/VerticalCurvedList"/>
    <dgm:cxn modelId="{D309E828-448A-C64C-A36C-AA029751ED98}" type="presParOf" srcId="{5597420A-55B9-D24F-AD35-AED4C04E5802}" destId="{D41960EC-5359-7849-8160-17B850351C8C}" srcOrd="0" destOrd="0" presId="urn:microsoft.com/office/officeart/2008/layout/VerticalCurvedList"/>
    <dgm:cxn modelId="{5FDE2676-4F7E-2E4F-ABB5-93905FA8B95E}" type="presParOf" srcId="{5597420A-55B9-D24F-AD35-AED4C04E5802}" destId="{CC6D6B7B-333C-1A4F-BACB-0C98C73CEFF8}" srcOrd="1" destOrd="0" presId="urn:microsoft.com/office/officeart/2008/layout/VerticalCurvedList"/>
    <dgm:cxn modelId="{65891927-A52B-BB4B-99D4-1CE6EDD5D7A3}" type="presParOf" srcId="{5597420A-55B9-D24F-AD35-AED4C04E5802}" destId="{C86CDDBC-9F75-484F-A878-274D8034E765}" srcOrd="2" destOrd="0" presId="urn:microsoft.com/office/officeart/2008/layout/VerticalCurvedList"/>
    <dgm:cxn modelId="{4335A4CA-15E0-954F-8063-2C4ECEEDAC76}" type="presParOf" srcId="{5597420A-55B9-D24F-AD35-AED4C04E5802}" destId="{A1B606FE-AF08-4F4D-8E5F-9BFDF64511BB}" srcOrd="3" destOrd="0" presId="urn:microsoft.com/office/officeart/2008/layout/VerticalCurvedList"/>
    <dgm:cxn modelId="{1D6C1AD3-D1A4-944A-AE3F-EE735960CA63}" type="presParOf" srcId="{AB2CAEEA-A56C-8744-83F0-3B068BDB5085}" destId="{DBC006FF-89FA-1444-9BB6-BE67B50D0DBF}" srcOrd="1" destOrd="0" presId="urn:microsoft.com/office/officeart/2008/layout/VerticalCurvedList"/>
    <dgm:cxn modelId="{974A77DD-B2E6-E045-AE11-798D618AA4D4}" type="presParOf" srcId="{AB2CAEEA-A56C-8744-83F0-3B068BDB5085}" destId="{FC04A2EB-75A0-244E-B25E-2CA4A1495DCA}" srcOrd="2" destOrd="0" presId="urn:microsoft.com/office/officeart/2008/layout/VerticalCurvedList"/>
    <dgm:cxn modelId="{7B31BE76-112F-AE41-9B91-DD2A8E2090D5}" type="presParOf" srcId="{FC04A2EB-75A0-244E-B25E-2CA4A1495DCA}" destId="{049DFF5D-D001-F342-B192-54B00E250849}" srcOrd="0" destOrd="0" presId="urn:microsoft.com/office/officeart/2008/layout/VerticalCurvedList"/>
    <dgm:cxn modelId="{DA980054-A140-8741-8DAE-A0513FA815B1}" type="presParOf" srcId="{AB2CAEEA-A56C-8744-83F0-3B068BDB5085}" destId="{932FADD0-7D26-CF49-A343-43E9499C7F9B}" srcOrd="3" destOrd="0" presId="urn:microsoft.com/office/officeart/2008/layout/VerticalCurvedList"/>
    <dgm:cxn modelId="{58B0ED1A-AC72-0F45-8897-9104C99EDC3E}" type="presParOf" srcId="{AB2CAEEA-A56C-8744-83F0-3B068BDB5085}" destId="{82FB1784-9E9B-584B-AD10-FEF2A81AB350}" srcOrd="4" destOrd="0" presId="urn:microsoft.com/office/officeart/2008/layout/VerticalCurvedList"/>
    <dgm:cxn modelId="{DA78BEDF-71A8-CB4E-9C94-6294E1EFE379}" type="presParOf" srcId="{82FB1784-9E9B-584B-AD10-FEF2A81AB350}" destId="{7605B07D-F30E-C642-98F0-E81FDC7AB303}" srcOrd="0" destOrd="0" presId="urn:microsoft.com/office/officeart/2008/layout/VerticalCurvedList"/>
    <dgm:cxn modelId="{A4DA5363-7E64-054C-B0FE-62B1F729CF2E}" type="presParOf" srcId="{AB2CAEEA-A56C-8744-83F0-3B068BDB5085}" destId="{55DD9F76-F8A3-4944-A80C-61A55F37181A}" srcOrd="5" destOrd="0" presId="urn:microsoft.com/office/officeart/2008/layout/VerticalCurvedList"/>
    <dgm:cxn modelId="{98104362-758F-5646-9FF5-87B35B3043A6}" type="presParOf" srcId="{AB2CAEEA-A56C-8744-83F0-3B068BDB5085}" destId="{C736A06D-F094-F447-AB90-BC3BB6A67075}" srcOrd="6" destOrd="0" presId="urn:microsoft.com/office/officeart/2008/layout/VerticalCurvedList"/>
    <dgm:cxn modelId="{C5D454FB-61A9-2948-81F7-0F636B3214D4}" type="presParOf" srcId="{C736A06D-F094-F447-AB90-BC3BB6A67075}" destId="{A3E1BDF4-3F9C-0F4A-81AD-27E562D79BD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1817B-D6A8-D648-916A-11ACEA18A475}"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638544AA-55E9-964E-8007-C5A71700B3EA}">
      <dgm:prSet phldrT="[Text]"/>
      <dgm:spPr/>
      <dgm:t>
        <a:bodyPr/>
        <a:lstStyle/>
        <a:p>
          <a:r>
            <a:rPr lang="en-US" dirty="0"/>
            <a:t>Azure App Service</a:t>
          </a:r>
        </a:p>
      </dgm:t>
    </dgm:pt>
    <dgm:pt modelId="{FC915F8C-5C69-604B-9468-EEF6A2EA1ACF}" type="parTrans" cxnId="{A0970F00-F566-4946-91E7-6E20F67BA13D}">
      <dgm:prSet/>
      <dgm:spPr/>
      <dgm:t>
        <a:bodyPr/>
        <a:lstStyle/>
        <a:p>
          <a:endParaRPr lang="en-US"/>
        </a:p>
      </dgm:t>
    </dgm:pt>
    <dgm:pt modelId="{4DD61A79-8A93-A54C-9E9F-5C53FD32FDEB}" type="sibTrans" cxnId="{A0970F00-F566-4946-91E7-6E20F67BA13D}">
      <dgm:prSet/>
      <dgm:spPr/>
      <dgm:t>
        <a:bodyPr/>
        <a:lstStyle/>
        <a:p>
          <a:endParaRPr lang="en-US"/>
        </a:p>
      </dgm:t>
    </dgm:pt>
    <dgm:pt modelId="{7CB826BF-B2A6-1140-A48B-E557C8D5E74F}">
      <dgm:prSet phldrT="[Text]"/>
      <dgm:spPr/>
      <dgm:t>
        <a:bodyPr/>
        <a:lstStyle/>
        <a:p>
          <a:r>
            <a:rPr lang="en-US" dirty="0"/>
            <a:t>Azure Functions</a:t>
          </a:r>
        </a:p>
      </dgm:t>
    </dgm:pt>
    <dgm:pt modelId="{B1A1B916-F419-0749-89EE-01EC3FCBA681}" type="parTrans" cxnId="{41ABA103-0DB5-404D-836B-92B34426A03E}">
      <dgm:prSet/>
      <dgm:spPr/>
      <dgm:t>
        <a:bodyPr/>
        <a:lstStyle/>
        <a:p>
          <a:endParaRPr lang="en-US"/>
        </a:p>
      </dgm:t>
    </dgm:pt>
    <dgm:pt modelId="{600CFAD5-EEEB-8846-80DC-1739FE694108}" type="sibTrans" cxnId="{41ABA103-0DB5-404D-836B-92B34426A03E}">
      <dgm:prSet/>
      <dgm:spPr/>
      <dgm:t>
        <a:bodyPr/>
        <a:lstStyle/>
        <a:p>
          <a:endParaRPr lang="en-US"/>
        </a:p>
      </dgm:t>
    </dgm:pt>
    <dgm:pt modelId="{BC9D604F-847F-4E42-9A3E-A864AE429CF9}">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1"/>
            </a:rPr>
            <a:t>https://functions.azure.com/try</a:t>
          </a:r>
          <a:endParaRPr lang="en-US" dirty="0"/>
        </a:p>
      </dgm:t>
    </dgm:pt>
    <dgm:pt modelId="{8CFBE4BB-8A72-9447-8891-31496CF1CE93}" type="parTrans" cxnId="{9D32FC65-E5C4-1E43-BC6F-0A0BCA887ECF}">
      <dgm:prSet/>
      <dgm:spPr/>
      <dgm:t>
        <a:bodyPr/>
        <a:lstStyle/>
        <a:p>
          <a:endParaRPr lang="en-US"/>
        </a:p>
      </dgm:t>
    </dgm:pt>
    <dgm:pt modelId="{670352E4-48FB-5741-BEF4-46AA5C55A06F}" type="sibTrans" cxnId="{9D32FC65-E5C4-1E43-BC6F-0A0BCA887ECF}">
      <dgm:prSet/>
      <dgm:spPr/>
      <dgm:t>
        <a:bodyPr/>
        <a:lstStyle/>
        <a:p>
          <a:endParaRPr lang="en-US"/>
        </a:p>
      </dgm:t>
    </dgm:pt>
    <dgm:pt modelId="{D6C33DFD-A927-374B-9E8A-244E6924620F}">
      <dgm:prSet phldrT="[Text]"/>
      <dgm:spPr/>
      <dgm:t>
        <a:bodyPr/>
        <a:lstStyle/>
        <a:p>
          <a:r>
            <a:rPr lang="en-US" dirty="0"/>
            <a:t>Azure Service Fabric</a:t>
          </a:r>
        </a:p>
      </dgm:t>
    </dgm:pt>
    <dgm:pt modelId="{6D889432-A694-0F4A-B46B-ABC23BA8F5CB}" type="parTrans" cxnId="{AC3F64BA-346D-5349-88DB-F448438274CC}">
      <dgm:prSet/>
      <dgm:spPr/>
      <dgm:t>
        <a:bodyPr/>
        <a:lstStyle/>
        <a:p>
          <a:endParaRPr lang="en-US"/>
        </a:p>
      </dgm:t>
    </dgm:pt>
    <dgm:pt modelId="{8EE664EA-6BFB-A348-83A4-2827FAB61EC2}" type="sibTrans" cxnId="{AC3F64BA-346D-5349-88DB-F448438274CC}">
      <dgm:prSet/>
      <dgm:spPr/>
      <dgm:t>
        <a:bodyPr/>
        <a:lstStyle/>
        <a:p>
          <a:endParaRPr lang="en-US"/>
        </a:p>
      </dgm:t>
    </dgm:pt>
    <dgm:pt modelId="{606F866C-63E4-4C4D-8DBA-EFACE75F862F}">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2"/>
            </a:rPr>
            <a:t>http://aka.ms/tryservicefabric</a:t>
          </a:r>
          <a:endParaRPr lang="en-US" dirty="0"/>
        </a:p>
      </dgm:t>
    </dgm:pt>
    <dgm:pt modelId="{8374890C-CA1E-624F-AD12-3A169B6A8C54}" type="parTrans" cxnId="{4C17CB15-444A-3F4B-8A94-6AFBFB01D900}">
      <dgm:prSet/>
      <dgm:spPr/>
      <dgm:t>
        <a:bodyPr/>
        <a:lstStyle/>
        <a:p>
          <a:endParaRPr lang="en-US"/>
        </a:p>
      </dgm:t>
    </dgm:pt>
    <dgm:pt modelId="{CDC04CAC-2918-484E-8B71-36D42E115304}" type="sibTrans" cxnId="{4C17CB15-444A-3F4B-8A94-6AFBFB01D900}">
      <dgm:prSet/>
      <dgm:spPr/>
      <dgm:t>
        <a:bodyPr/>
        <a:lstStyle/>
        <a:p>
          <a:endParaRPr lang="en-US"/>
        </a:p>
      </dgm:t>
    </dgm:pt>
    <dgm:pt modelId="{E49C87C1-7154-D247-A86C-9195123D6493}">
      <dgm:prSet phldrT="[Text]"/>
      <dgm:spPr/>
      <dgm:t>
        <a:bodyPr/>
        <a:lstStyle/>
        <a:p>
          <a:r>
            <a:rPr lang="en-US" dirty="0"/>
            <a:t>Azure Container Service</a:t>
          </a:r>
        </a:p>
      </dgm:t>
    </dgm:pt>
    <dgm:pt modelId="{8F02449E-9939-6F41-AB0B-1B02FD92B776}" type="parTrans" cxnId="{E2A486F6-1732-7D47-97EB-E0CDF56409CB}">
      <dgm:prSet/>
      <dgm:spPr/>
      <dgm:t>
        <a:bodyPr/>
        <a:lstStyle/>
        <a:p>
          <a:endParaRPr lang="en-US"/>
        </a:p>
      </dgm:t>
    </dgm:pt>
    <dgm:pt modelId="{2B0BFD72-F41C-A948-BE6E-B2E1C39DC075}" type="sibTrans" cxnId="{E2A486F6-1732-7D47-97EB-E0CDF56409CB}">
      <dgm:prSet/>
      <dgm:spPr/>
      <dgm:t>
        <a:bodyPr/>
        <a:lstStyle/>
        <a:p>
          <a:endParaRPr lang="en-US"/>
        </a:p>
      </dgm:t>
    </dgm:pt>
    <dgm:pt modelId="{959B93DE-C645-B243-9278-8FD0A8B876CE}">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3"/>
            </a:rPr>
            <a:t>http://aka.ms/acs</a:t>
          </a:r>
          <a:endParaRPr lang="en-US" dirty="0"/>
        </a:p>
      </dgm:t>
    </dgm:pt>
    <dgm:pt modelId="{B71E9EBC-421A-F245-8847-7B6CAFC99D54}" type="parTrans" cxnId="{5B262F65-FB29-BA42-B7FA-3E7C85CE70ED}">
      <dgm:prSet/>
      <dgm:spPr/>
      <dgm:t>
        <a:bodyPr/>
        <a:lstStyle/>
        <a:p>
          <a:endParaRPr lang="en-US"/>
        </a:p>
      </dgm:t>
    </dgm:pt>
    <dgm:pt modelId="{EDD53E75-1BDC-D84B-8768-F0BCEE4D8F2F}" type="sibTrans" cxnId="{5B262F65-FB29-BA42-B7FA-3E7C85CE70ED}">
      <dgm:prSet/>
      <dgm:spPr/>
      <dgm:t>
        <a:bodyPr/>
        <a:lstStyle/>
        <a:p>
          <a:endParaRPr lang="en-US"/>
        </a:p>
      </dgm:t>
    </dgm:pt>
    <dgm:pt modelId="{5116884F-9B8B-6E40-B25F-4685FDFF2E9D}">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4"/>
            </a:rPr>
            <a:t>https://tryappservice.azure.com</a:t>
          </a:r>
          <a:endParaRPr lang="en-US" dirty="0"/>
        </a:p>
      </dgm:t>
    </dgm:pt>
    <dgm:pt modelId="{6A8D00CE-2AF6-8F43-9DF5-066D4B3E0B42}" type="parTrans" cxnId="{57EE3864-B87D-ED41-AEC1-07AD8D923368}">
      <dgm:prSet/>
      <dgm:spPr/>
      <dgm:t>
        <a:bodyPr/>
        <a:lstStyle/>
        <a:p>
          <a:endParaRPr lang="en-US"/>
        </a:p>
      </dgm:t>
    </dgm:pt>
    <dgm:pt modelId="{500D2FB9-8BBF-6C45-976C-BDB9E9638F80}" type="sibTrans" cxnId="{57EE3864-B87D-ED41-AEC1-07AD8D923368}">
      <dgm:prSet/>
      <dgm:spPr/>
      <dgm:t>
        <a:bodyPr/>
        <a:lstStyle/>
        <a:p>
          <a:endParaRPr lang="en-US"/>
        </a:p>
      </dgm:t>
    </dgm:pt>
    <dgm:pt modelId="{168B46CE-269E-E945-A6E9-63BFB11E2587}" type="pres">
      <dgm:prSet presAssocID="{BCC1817B-D6A8-D648-916A-11ACEA18A475}" presName="Name0" presStyleCnt="0">
        <dgm:presLayoutVars>
          <dgm:dir/>
          <dgm:animLvl val="lvl"/>
          <dgm:resizeHandles val="exact"/>
        </dgm:presLayoutVars>
      </dgm:prSet>
      <dgm:spPr/>
    </dgm:pt>
    <dgm:pt modelId="{13000C4B-FAB8-8448-B859-CDF5E211876C}" type="pres">
      <dgm:prSet presAssocID="{638544AA-55E9-964E-8007-C5A71700B3EA}" presName="linNode" presStyleCnt="0"/>
      <dgm:spPr/>
    </dgm:pt>
    <dgm:pt modelId="{008B8B8E-3711-E144-977B-7BA8B114AE49}" type="pres">
      <dgm:prSet presAssocID="{638544AA-55E9-964E-8007-C5A71700B3EA}" presName="parentText" presStyleLbl="node1" presStyleIdx="0" presStyleCnt="4" custScaleX="78605">
        <dgm:presLayoutVars>
          <dgm:chMax val="1"/>
          <dgm:bulletEnabled val="1"/>
        </dgm:presLayoutVars>
      </dgm:prSet>
      <dgm:spPr/>
    </dgm:pt>
    <dgm:pt modelId="{12758A50-0F5A-804E-9C9C-F498D45668EB}" type="pres">
      <dgm:prSet presAssocID="{638544AA-55E9-964E-8007-C5A71700B3EA}" presName="descendantText" presStyleLbl="alignAccFollowNode1" presStyleIdx="0" presStyleCnt="4" custLinFactNeighborX="0" custLinFactNeighborY="5019">
        <dgm:presLayoutVars>
          <dgm:bulletEnabled val="1"/>
        </dgm:presLayoutVars>
      </dgm:prSet>
      <dgm:spPr/>
    </dgm:pt>
    <dgm:pt modelId="{8F908FEF-DADF-C54C-BDCE-2F6E921CF515}" type="pres">
      <dgm:prSet presAssocID="{4DD61A79-8A93-A54C-9E9F-5C53FD32FDEB}" presName="sp" presStyleCnt="0"/>
      <dgm:spPr/>
    </dgm:pt>
    <dgm:pt modelId="{ECAFCFFA-7969-6D48-89E4-D0BAB6337F6E}" type="pres">
      <dgm:prSet presAssocID="{7CB826BF-B2A6-1140-A48B-E557C8D5E74F}" presName="linNode" presStyleCnt="0"/>
      <dgm:spPr/>
    </dgm:pt>
    <dgm:pt modelId="{534C477F-1F2A-FA45-AAE4-1C59FA14A38C}" type="pres">
      <dgm:prSet presAssocID="{7CB826BF-B2A6-1140-A48B-E557C8D5E74F}" presName="parentText" presStyleLbl="node1" presStyleIdx="1" presStyleCnt="4" custScaleX="78605">
        <dgm:presLayoutVars>
          <dgm:chMax val="1"/>
          <dgm:bulletEnabled val="1"/>
        </dgm:presLayoutVars>
      </dgm:prSet>
      <dgm:spPr/>
    </dgm:pt>
    <dgm:pt modelId="{CA132905-F00F-A647-9BE4-1194BBAB1832}" type="pres">
      <dgm:prSet presAssocID="{7CB826BF-B2A6-1140-A48B-E557C8D5E74F}" presName="descendantText" presStyleLbl="alignAccFollowNode1" presStyleIdx="1" presStyleCnt="4">
        <dgm:presLayoutVars>
          <dgm:bulletEnabled val="1"/>
        </dgm:presLayoutVars>
      </dgm:prSet>
      <dgm:spPr/>
    </dgm:pt>
    <dgm:pt modelId="{42887EAD-08ED-9C4A-B0EF-1785840CE8F7}" type="pres">
      <dgm:prSet presAssocID="{600CFAD5-EEEB-8846-80DC-1739FE694108}" presName="sp" presStyleCnt="0"/>
      <dgm:spPr/>
    </dgm:pt>
    <dgm:pt modelId="{EA3ADD74-F152-7140-BBAE-7AC56F2E8D91}" type="pres">
      <dgm:prSet presAssocID="{D6C33DFD-A927-374B-9E8A-244E6924620F}" presName="linNode" presStyleCnt="0"/>
      <dgm:spPr/>
    </dgm:pt>
    <dgm:pt modelId="{7B0A80DC-0B98-D747-A8D6-1F908D27D8B6}" type="pres">
      <dgm:prSet presAssocID="{D6C33DFD-A927-374B-9E8A-244E6924620F}" presName="parentText" presStyleLbl="node1" presStyleIdx="2" presStyleCnt="4" custScaleX="78605">
        <dgm:presLayoutVars>
          <dgm:chMax val="1"/>
          <dgm:bulletEnabled val="1"/>
        </dgm:presLayoutVars>
      </dgm:prSet>
      <dgm:spPr/>
    </dgm:pt>
    <dgm:pt modelId="{2CC094E4-5CC1-6C4F-9A6D-49C5109E745E}" type="pres">
      <dgm:prSet presAssocID="{D6C33DFD-A927-374B-9E8A-244E6924620F}" presName="descendantText" presStyleLbl="alignAccFollowNode1" presStyleIdx="2" presStyleCnt="4">
        <dgm:presLayoutVars>
          <dgm:bulletEnabled val="1"/>
        </dgm:presLayoutVars>
      </dgm:prSet>
      <dgm:spPr/>
    </dgm:pt>
    <dgm:pt modelId="{6633C04A-4D2D-3845-81E5-973CEF46AA9A}" type="pres">
      <dgm:prSet presAssocID="{8EE664EA-6BFB-A348-83A4-2827FAB61EC2}" presName="sp" presStyleCnt="0"/>
      <dgm:spPr/>
    </dgm:pt>
    <dgm:pt modelId="{8F7EE9CC-805A-2F4B-9C7D-2A61DFA36A3C}" type="pres">
      <dgm:prSet presAssocID="{E49C87C1-7154-D247-A86C-9195123D6493}" presName="linNode" presStyleCnt="0"/>
      <dgm:spPr/>
    </dgm:pt>
    <dgm:pt modelId="{DE55B73B-22DC-EE4A-A5C1-C0518A9367A1}" type="pres">
      <dgm:prSet presAssocID="{E49C87C1-7154-D247-A86C-9195123D6493}" presName="parentText" presStyleLbl="node1" presStyleIdx="3" presStyleCnt="4" custScaleX="78605">
        <dgm:presLayoutVars>
          <dgm:chMax val="1"/>
          <dgm:bulletEnabled val="1"/>
        </dgm:presLayoutVars>
      </dgm:prSet>
      <dgm:spPr/>
    </dgm:pt>
    <dgm:pt modelId="{9C3568C7-455A-B449-8957-82A47605EC7C}" type="pres">
      <dgm:prSet presAssocID="{E49C87C1-7154-D247-A86C-9195123D6493}" presName="descendantText" presStyleLbl="alignAccFollowNode1" presStyleIdx="3" presStyleCnt="4">
        <dgm:presLayoutVars>
          <dgm:bulletEnabled val="1"/>
        </dgm:presLayoutVars>
      </dgm:prSet>
      <dgm:spPr/>
    </dgm:pt>
  </dgm:ptLst>
  <dgm:cxnLst>
    <dgm:cxn modelId="{36C2E298-A297-8244-8323-FFBFDB7F9425}" type="presOf" srcId="{BCC1817B-D6A8-D648-916A-11ACEA18A475}" destId="{168B46CE-269E-E945-A6E9-63BFB11E2587}" srcOrd="0" destOrd="0" presId="urn:microsoft.com/office/officeart/2005/8/layout/vList5"/>
    <dgm:cxn modelId="{89CFB2C4-0E09-854A-A449-48CF3EA3C282}" type="presOf" srcId="{606F866C-63E4-4C4D-8DBA-EFACE75F862F}" destId="{2CC094E4-5CC1-6C4F-9A6D-49C5109E745E}" srcOrd="0" destOrd="0" presId="urn:microsoft.com/office/officeart/2005/8/layout/vList5"/>
    <dgm:cxn modelId="{4C17CB15-444A-3F4B-8A94-6AFBFB01D900}" srcId="{D6C33DFD-A927-374B-9E8A-244E6924620F}" destId="{606F866C-63E4-4C4D-8DBA-EFACE75F862F}" srcOrd="0" destOrd="0" parTransId="{8374890C-CA1E-624F-AD12-3A169B6A8C54}" sibTransId="{CDC04CAC-2918-484E-8B71-36D42E115304}"/>
    <dgm:cxn modelId="{9D32FC65-E5C4-1E43-BC6F-0A0BCA887ECF}" srcId="{7CB826BF-B2A6-1140-A48B-E557C8D5E74F}" destId="{BC9D604F-847F-4E42-9A3E-A864AE429CF9}" srcOrd="0" destOrd="0" parTransId="{8CFBE4BB-8A72-9447-8891-31496CF1CE93}" sibTransId="{670352E4-48FB-5741-BEF4-46AA5C55A06F}"/>
    <dgm:cxn modelId="{14B6058B-9B6B-6242-8513-264667832130}" type="presOf" srcId="{D6C33DFD-A927-374B-9E8A-244E6924620F}" destId="{7B0A80DC-0B98-D747-A8D6-1F908D27D8B6}" srcOrd="0" destOrd="0" presId="urn:microsoft.com/office/officeart/2005/8/layout/vList5"/>
    <dgm:cxn modelId="{BF3036FA-8C9B-9A47-B0D8-1C378A41D529}" type="presOf" srcId="{5116884F-9B8B-6E40-B25F-4685FDFF2E9D}" destId="{12758A50-0F5A-804E-9C9C-F498D45668EB}" srcOrd="0" destOrd="0" presId="urn:microsoft.com/office/officeart/2005/8/layout/vList5"/>
    <dgm:cxn modelId="{41ABA103-0DB5-404D-836B-92B34426A03E}" srcId="{BCC1817B-D6A8-D648-916A-11ACEA18A475}" destId="{7CB826BF-B2A6-1140-A48B-E557C8D5E74F}" srcOrd="1" destOrd="0" parTransId="{B1A1B916-F419-0749-89EE-01EC3FCBA681}" sibTransId="{600CFAD5-EEEB-8846-80DC-1739FE694108}"/>
    <dgm:cxn modelId="{5C6CF9DC-0179-D646-99D9-BA0943A7FDCE}" type="presOf" srcId="{959B93DE-C645-B243-9278-8FD0A8B876CE}" destId="{9C3568C7-455A-B449-8957-82A47605EC7C}" srcOrd="0" destOrd="0" presId="urn:microsoft.com/office/officeart/2005/8/layout/vList5"/>
    <dgm:cxn modelId="{B838C9FD-8EC6-ED4C-9BE9-DCBB01969941}" type="presOf" srcId="{BC9D604F-847F-4E42-9A3E-A864AE429CF9}" destId="{CA132905-F00F-A647-9BE4-1194BBAB1832}" srcOrd="0" destOrd="0" presId="urn:microsoft.com/office/officeart/2005/8/layout/vList5"/>
    <dgm:cxn modelId="{AC3F64BA-346D-5349-88DB-F448438274CC}" srcId="{BCC1817B-D6A8-D648-916A-11ACEA18A475}" destId="{D6C33DFD-A927-374B-9E8A-244E6924620F}" srcOrd="2" destOrd="0" parTransId="{6D889432-A694-0F4A-B46B-ABC23BA8F5CB}" sibTransId="{8EE664EA-6BFB-A348-83A4-2827FAB61EC2}"/>
    <dgm:cxn modelId="{A0970F00-F566-4946-91E7-6E20F67BA13D}" srcId="{BCC1817B-D6A8-D648-916A-11ACEA18A475}" destId="{638544AA-55E9-964E-8007-C5A71700B3EA}" srcOrd="0" destOrd="0" parTransId="{FC915F8C-5C69-604B-9468-EEF6A2EA1ACF}" sibTransId="{4DD61A79-8A93-A54C-9E9F-5C53FD32FDEB}"/>
    <dgm:cxn modelId="{9518AB03-767B-5048-B1D0-DF95494F167D}" type="presOf" srcId="{E49C87C1-7154-D247-A86C-9195123D6493}" destId="{DE55B73B-22DC-EE4A-A5C1-C0518A9367A1}" srcOrd="0" destOrd="0" presId="urn:microsoft.com/office/officeart/2005/8/layout/vList5"/>
    <dgm:cxn modelId="{57EE3864-B87D-ED41-AEC1-07AD8D923368}" srcId="{638544AA-55E9-964E-8007-C5A71700B3EA}" destId="{5116884F-9B8B-6E40-B25F-4685FDFF2E9D}" srcOrd="0" destOrd="0" parTransId="{6A8D00CE-2AF6-8F43-9DF5-066D4B3E0B42}" sibTransId="{500D2FB9-8BBF-6C45-976C-BDB9E9638F80}"/>
    <dgm:cxn modelId="{E2A486F6-1732-7D47-97EB-E0CDF56409CB}" srcId="{BCC1817B-D6A8-D648-916A-11ACEA18A475}" destId="{E49C87C1-7154-D247-A86C-9195123D6493}" srcOrd="3" destOrd="0" parTransId="{8F02449E-9939-6F41-AB0B-1B02FD92B776}" sibTransId="{2B0BFD72-F41C-A948-BE6E-B2E1C39DC075}"/>
    <dgm:cxn modelId="{5B262F65-FB29-BA42-B7FA-3E7C85CE70ED}" srcId="{E49C87C1-7154-D247-A86C-9195123D6493}" destId="{959B93DE-C645-B243-9278-8FD0A8B876CE}" srcOrd="0" destOrd="0" parTransId="{B71E9EBC-421A-F245-8847-7B6CAFC99D54}" sibTransId="{EDD53E75-1BDC-D84B-8768-F0BCEE4D8F2F}"/>
    <dgm:cxn modelId="{B4D633F8-C77C-ED4B-9B50-62BFEA918ED3}" type="presOf" srcId="{638544AA-55E9-964E-8007-C5A71700B3EA}" destId="{008B8B8E-3711-E144-977B-7BA8B114AE49}" srcOrd="0" destOrd="0" presId="urn:microsoft.com/office/officeart/2005/8/layout/vList5"/>
    <dgm:cxn modelId="{A91063C0-1AD4-7345-983A-0515E529CD9B}" type="presOf" srcId="{7CB826BF-B2A6-1140-A48B-E557C8D5E74F}" destId="{534C477F-1F2A-FA45-AAE4-1C59FA14A38C}" srcOrd="0" destOrd="0" presId="urn:microsoft.com/office/officeart/2005/8/layout/vList5"/>
    <dgm:cxn modelId="{019F1888-CA9C-A640-894A-BB20D832ACDC}" type="presParOf" srcId="{168B46CE-269E-E945-A6E9-63BFB11E2587}" destId="{13000C4B-FAB8-8448-B859-CDF5E211876C}" srcOrd="0" destOrd="0" presId="urn:microsoft.com/office/officeart/2005/8/layout/vList5"/>
    <dgm:cxn modelId="{1F8EF80F-451B-5A44-9094-352AC1B70699}" type="presParOf" srcId="{13000C4B-FAB8-8448-B859-CDF5E211876C}" destId="{008B8B8E-3711-E144-977B-7BA8B114AE49}" srcOrd="0" destOrd="0" presId="urn:microsoft.com/office/officeart/2005/8/layout/vList5"/>
    <dgm:cxn modelId="{22B12F0B-83FC-E442-A493-3601AC0941FC}" type="presParOf" srcId="{13000C4B-FAB8-8448-B859-CDF5E211876C}" destId="{12758A50-0F5A-804E-9C9C-F498D45668EB}" srcOrd="1" destOrd="0" presId="urn:microsoft.com/office/officeart/2005/8/layout/vList5"/>
    <dgm:cxn modelId="{4B95E646-99E9-A04E-956F-0A8F0619A5E0}" type="presParOf" srcId="{168B46CE-269E-E945-A6E9-63BFB11E2587}" destId="{8F908FEF-DADF-C54C-BDCE-2F6E921CF515}" srcOrd="1" destOrd="0" presId="urn:microsoft.com/office/officeart/2005/8/layout/vList5"/>
    <dgm:cxn modelId="{20C40506-D447-6443-9310-106695982ADE}" type="presParOf" srcId="{168B46CE-269E-E945-A6E9-63BFB11E2587}" destId="{ECAFCFFA-7969-6D48-89E4-D0BAB6337F6E}" srcOrd="2" destOrd="0" presId="urn:microsoft.com/office/officeart/2005/8/layout/vList5"/>
    <dgm:cxn modelId="{66D855D1-4E88-474C-B3CB-4819CBDF6505}" type="presParOf" srcId="{ECAFCFFA-7969-6D48-89E4-D0BAB6337F6E}" destId="{534C477F-1F2A-FA45-AAE4-1C59FA14A38C}" srcOrd="0" destOrd="0" presId="urn:microsoft.com/office/officeart/2005/8/layout/vList5"/>
    <dgm:cxn modelId="{6965B722-D448-794B-BD5D-BB9D754D2FD8}" type="presParOf" srcId="{ECAFCFFA-7969-6D48-89E4-D0BAB6337F6E}" destId="{CA132905-F00F-A647-9BE4-1194BBAB1832}" srcOrd="1" destOrd="0" presId="urn:microsoft.com/office/officeart/2005/8/layout/vList5"/>
    <dgm:cxn modelId="{F10DAF4A-1A93-B145-8484-839776ADE180}" type="presParOf" srcId="{168B46CE-269E-E945-A6E9-63BFB11E2587}" destId="{42887EAD-08ED-9C4A-B0EF-1785840CE8F7}" srcOrd="3" destOrd="0" presId="urn:microsoft.com/office/officeart/2005/8/layout/vList5"/>
    <dgm:cxn modelId="{28D4204C-26D0-374A-95BC-3FC8FA89C30D}" type="presParOf" srcId="{168B46CE-269E-E945-A6E9-63BFB11E2587}" destId="{EA3ADD74-F152-7140-BBAE-7AC56F2E8D91}" srcOrd="4" destOrd="0" presId="urn:microsoft.com/office/officeart/2005/8/layout/vList5"/>
    <dgm:cxn modelId="{23640E1D-C98E-3B41-B5C1-C5E31BFEA7D4}" type="presParOf" srcId="{EA3ADD74-F152-7140-BBAE-7AC56F2E8D91}" destId="{7B0A80DC-0B98-D747-A8D6-1F908D27D8B6}" srcOrd="0" destOrd="0" presId="urn:microsoft.com/office/officeart/2005/8/layout/vList5"/>
    <dgm:cxn modelId="{8F632EA7-20FA-E341-9904-C9B16B790B8C}" type="presParOf" srcId="{EA3ADD74-F152-7140-BBAE-7AC56F2E8D91}" destId="{2CC094E4-5CC1-6C4F-9A6D-49C5109E745E}" srcOrd="1" destOrd="0" presId="urn:microsoft.com/office/officeart/2005/8/layout/vList5"/>
    <dgm:cxn modelId="{323EC4C6-57B8-4547-9E8B-980293303E44}" type="presParOf" srcId="{168B46CE-269E-E945-A6E9-63BFB11E2587}" destId="{6633C04A-4D2D-3845-81E5-973CEF46AA9A}" srcOrd="5" destOrd="0" presId="urn:microsoft.com/office/officeart/2005/8/layout/vList5"/>
    <dgm:cxn modelId="{B60D736A-771C-CE4F-A969-37A442655416}" type="presParOf" srcId="{168B46CE-269E-E945-A6E9-63BFB11E2587}" destId="{8F7EE9CC-805A-2F4B-9C7D-2A61DFA36A3C}" srcOrd="6" destOrd="0" presId="urn:microsoft.com/office/officeart/2005/8/layout/vList5"/>
    <dgm:cxn modelId="{4F9C85EE-5CAF-C740-B6FE-9CC68CD1220F}" type="presParOf" srcId="{8F7EE9CC-805A-2F4B-9C7D-2A61DFA36A3C}" destId="{DE55B73B-22DC-EE4A-A5C1-C0518A9367A1}" srcOrd="0" destOrd="0" presId="urn:microsoft.com/office/officeart/2005/8/layout/vList5"/>
    <dgm:cxn modelId="{71BCD0C0-F486-E44D-AEA4-D7F590365C2D}" type="presParOf" srcId="{8F7EE9CC-805A-2F4B-9C7D-2A61DFA36A3C}" destId="{9C3568C7-455A-B449-8957-82A47605EC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C0DFF5-0877-454F-9CC9-52E45ED07808}" type="doc">
      <dgm:prSet loTypeId="urn:microsoft.com/office/officeart/2005/8/layout/lProcess2" loCatId="list" qsTypeId="urn:microsoft.com/office/officeart/2005/8/quickstyle/simple1" qsCatId="simple" csTypeId="urn:microsoft.com/office/officeart/2005/8/colors/accent2_3" csCatId="accent2" phldr="1"/>
      <dgm:spPr/>
      <dgm:t>
        <a:bodyPr/>
        <a:lstStyle/>
        <a:p>
          <a:endParaRPr lang="en-US"/>
        </a:p>
      </dgm:t>
    </dgm:pt>
    <dgm:pt modelId="{4DB23603-B02E-438C-8C10-7E29601F8267}">
      <dgm:prSet phldrT="[Text]" custT="1"/>
      <dgm:spPr>
        <a:solidFill>
          <a:srgbClr val="D2D2D2"/>
        </a:solidFill>
      </dgm:spPr>
      <dgm:t>
        <a:bodyPr/>
        <a:lstStyle/>
        <a:p>
          <a:r>
            <a:rPr lang="en-US" sz="2800" dirty="0"/>
            <a:t>App Service</a:t>
          </a:r>
        </a:p>
      </dgm:t>
    </dgm:pt>
    <dgm:pt modelId="{06515C50-2B0C-4782-930E-96B90FDD55FA}" type="parTrans" cxnId="{72BA3621-EAB1-450D-9D9E-81A6A1DE0F2A}">
      <dgm:prSet/>
      <dgm:spPr/>
      <dgm:t>
        <a:bodyPr/>
        <a:lstStyle/>
        <a:p>
          <a:endParaRPr lang="en-US"/>
        </a:p>
      </dgm:t>
    </dgm:pt>
    <dgm:pt modelId="{38013D77-A707-4011-8BC8-BE0D81F1E446}" type="sibTrans" cxnId="{72BA3621-EAB1-450D-9D9E-81A6A1DE0F2A}">
      <dgm:prSet/>
      <dgm:spPr/>
      <dgm:t>
        <a:bodyPr/>
        <a:lstStyle/>
        <a:p>
          <a:endParaRPr lang="en-US"/>
        </a:p>
      </dgm:t>
    </dgm:pt>
    <dgm:pt modelId="{7E459575-CEF1-40E3-8944-3813051F6426}">
      <dgm:prSet phldrT="[Text]" custT="1"/>
      <dgm:spPr>
        <a:solidFill>
          <a:srgbClr val="002050"/>
        </a:solidFill>
      </dgm:spPr>
      <dgm:t>
        <a:bodyPr anchor="t"/>
        <a:lstStyle/>
        <a:p>
          <a:pPr algn="l"/>
          <a:r>
            <a:rPr lang="en-US" sz="2400" dirty="0"/>
            <a:t>Flexible</a:t>
          </a:r>
          <a:br>
            <a:rPr lang="en-US" sz="2400" dirty="0"/>
          </a:br>
          <a:r>
            <a:rPr lang="en-US" sz="2400" dirty="0"/>
            <a:t>Easy</a:t>
          </a:r>
          <a:br>
            <a:rPr lang="en-US" sz="2400" dirty="0"/>
          </a:br>
          <a:r>
            <a:rPr lang="en-US" sz="2400" dirty="0"/>
            <a:t>Cost Efficient</a:t>
          </a:r>
          <a:br>
            <a:rPr lang="en-US" sz="2400" dirty="0"/>
          </a:br>
          <a:r>
            <a:rPr lang="en-US" sz="2400" dirty="0"/>
            <a:t>Value Add Services</a:t>
          </a:r>
        </a:p>
      </dgm:t>
    </dgm:pt>
    <dgm:pt modelId="{69D047D5-95C7-46B7-B241-4B1D6BB33738}" type="parTrans" cxnId="{2BF4138B-B253-4CE0-88A2-87D2613F92B5}">
      <dgm:prSet/>
      <dgm:spPr/>
      <dgm:t>
        <a:bodyPr/>
        <a:lstStyle/>
        <a:p>
          <a:endParaRPr lang="en-US"/>
        </a:p>
      </dgm:t>
    </dgm:pt>
    <dgm:pt modelId="{481A9C64-F74C-4031-917B-116BCB811DB6}" type="sibTrans" cxnId="{2BF4138B-B253-4CE0-88A2-87D2613F92B5}">
      <dgm:prSet/>
      <dgm:spPr/>
      <dgm:t>
        <a:bodyPr/>
        <a:lstStyle/>
        <a:p>
          <a:endParaRPr lang="en-US"/>
        </a:p>
      </dgm:t>
    </dgm:pt>
    <dgm:pt modelId="{71F8717F-73EE-459B-A9F7-A4109539BBAC}">
      <dgm:prSet phldrT="[Text]" custT="1"/>
      <dgm:spPr>
        <a:solidFill>
          <a:srgbClr val="D2D2D2"/>
        </a:solidFill>
      </dgm:spPr>
      <dgm:t>
        <a:bodyPr/>
        <a:lstStyle/>
        <a:p>
          <a:r>
            <a:rPr lang="en-US" sz="2800" dirty="0"/>
            <a:t>Cloud Service</a:t>
          </a:r>
        </a:p>
      </dgm:t>
    </dgm:pt>
    <dgm:pt modelId="{DE03DEA1-61CB-4D50-A8E0-A29B7971F71E}" type="parTrans" cxnId="{F8BD6C48-0B2D-47F1-890E-2A68AD0FE497}">
      <dgm:prSet/>
      <dgm:spPr/>
      <dgm:t>
        <a:bodyPr/>
        <a:lstStyle/>
        <a:p>
          <a:endParaRPr lang="en-US"/>
        </a:p>
      </dgm:t>
    </dgm:pt>
    <dgm:pt modelId="{416F732C-097B-40DE-9312-9CD7C65F097D}" type="sibTrans" cxnId="{F8BD6C48-0B2D-47F1-890E-2A68AD0FE497}">
      <dgm:prSet/>
      <dgm:spPr/>
      <dgm:t>
        <a:bodyPr/>
        <a:lstStyle/>
        <a:p>
          <a:endParaRPr lang="en-US"/>
        </a:p>
      </dgm:t>
    </dgm:pt>
    <dgm:pt modelId="{BCC739C6-949D-4AF1-87D2-C8621E49FE7D}">
      <dgm:prSet phldrT="[Text]" custT="1"/>
      <dgm:spPr>
        <a:solidFill>
          <a:srgbClr val="002050"/>
        </a:solidFill>
      </dgm:spPr>
      <dgm:t>
        <a:bodyPr anchor="t"/>
        <a:lstStyle/>
        <a:p>
          <a:pPr algn="l"/>
          <a:r>
            <a:rPr lang="en-US" sz="2400" dirty="0"/>
            <a:t>Install software</a:t>
          </a:r>
          <a:br>
            <a:rPr lang="en-US" sz="2400" dirty="0"/>
          </a:br>
          <a:r>
            <a:rPr lang="en-US" sz="2400" dirty="0"/>
            <a:t>Remote access</a:t>
          </a:r>
        </a:p>
      </dgm:t>
    </dgm:pt>
    <dgm:pt modelId="{76F6DB0A-E041-4668-8CE8-7492757E8264}" type="parTrans" cxnId="{F2991BE3-4BD7-4F92-B5D8-4F7DD8423A35}">
      <dgm:prSet/>
      <dgm:spPr/>
      <dgm:t>
        <a:bodyPr/>
        <a:lstStyle/>
        <a:p>
          <a:endParaRPr lang="en-US"/>
        </a:p>
      </dgm:t>
    </dgm:pt>
    <dgm:pt modelId="{E4B229C5-D0B1-4167-8B36-ED7B520F0BB6}" type="sibTrans" cxnId="{F2991BE3-4BD7-4F92-B5D8-4F7DD8423A35}">
      <dgm:prSet/>
      <dgm:spPr/>
      <dgm:t>
        <a:bodyPr/>
        <a:lstStyle/>
        <a:p>
          <a:endParaRPr lang="en-US"/>
        </a:p>
      </dgm:t>
    </dgm:pt>
    <dgm:pt modelId="{9EBA9E55-DFDB-4D53-A6AF-F56A40481DB2}">
      <dgm:prSet phldrT="[Text]" custT="1"/>
      <dgm:spPr>
        <a:solidFill>
          <a:srgbClr val="D2D2D2"/>
        </a:solidFill>
      </dgm:spPr>
      <dgm:t>
        <a:bodyPr/>
        <a:lstStyle/>
        <a:p>
          <a:r>
            <a:rPr lang="en-US" sz="2800" dirty="0"/>
            <a:t>Virtual Machine</a:t>
          </a:r>
        </a:p>
      </dgm:t>
    </dgm:pt>
    <dgm:pt modelId="{0B5E677A-353A-4852-AE8F-C476EF457C89}" type="parTrans" cxnId="{77250E83-A507-487E-8198-64EFB3DDCA6F}">
      <dgm:prSet/>
      <dgm:spPr/>
      <dgm:t>
        <a:bodyPr/>
        <a:lstStyle/>
        <a:p>
          <a:endParaRPr lang="en-US"/>
        </a:p>
      </dgm:t>
    </dgm:pt>
    <dgm:pt modelId="{C73DEE7E-3AE2-43F0-A933-A38985073DB7}" type="sibTrans" cxnId="{77250E83-A507-487E-8198-64EFB3DDCA6F}">
      <dgm:prSet/>
      <dgm:spPr/>
      <dgm:t>
        <a:bodyPr/>
        <a:lstStyle/>
        <a:p>
          <a:endParaRPr lang="en-US"/>
        </a:p>
      </dgm:t>
    </dgm:pt>
    <dgm:pt modelId="{17DCA8EA-DF51-4FDA-A8D8-D41D64BC1E60}">
      <dgm:prSet phldrT="[Text]" custT="1"/>
      <dgm:spPr>
        <a:solidFill>
          <a:srgbClr val="002050"/>
        </a:solidFill>
      </dgm:spPr>
      <dgm:t>
        <a:bodyPr anchor="t"/>
        <a:lstStyle/>
        <a:p>
          <a:pPr algn="l"/>
          <a:r>
            <a:rPr lang="en-US" sz="2400" dirty="0"/>
            <a:t>Complete Control Persistent Storage</a:t>
          </a:r>
        </a:p>
      </dgm:t>
    </dgm:pt>
    <dgm:pt modelId="{10045BC8-D8CE-40B2-8405-9AB87070E1BF}" type="parTrans" cxnId="{B3830F2A-FE80-40FA-A1FF-8D1E4D398458}">
      <dgm:prSet/>
      <dgm:spPr/>
      <dgm:t>
        <a:bodyPr/>
        <a:lstStyle/>
        <a:p>
          <a:endParaRPr lang="en-US"/>
        </a:p>
      </dgm:t>
    </dgm:pt>
    <dgm:pt modelId="{BA518DF5-5470-4C20-A8F9-3F41321CA89F}" type="sibTrans" cxnId="{B3830F2A-FE80-40FA-A1FF-8D1E4D398458}">
      <dgm:prSet/>
      <dgm:spPr/>
      <dgm:t>
        <a:bodyPr/>
        <a:lstStyle/>
        <a:p>
          <a:endParaRPr lang="en-US"/>
        </a:p>
      </dgm:t>
    </dgm:pt>
    <dgm:pt modelId="{8C499DED-D369-473E-9536-3F42355F1347}">
      <dgm:prSet phldrT="[Text]" custT="1"/>
      <dgm:spPr>
        <a:solidFill>
          <a:srgbClr val="A80000"/>
        </a:solidFill>
      </dgm:spPr>
      <dgm:t>
        <a:bodyPr anchor="t"/>
        <a:lstStyle/>
        <a:p>
          <a:pPr algn="l"/>
          <a:r>
            <a:rPr lang="en-US" sz="2400" dirty="0"/>
            <a:t>Higher Cost</a:t>
          </a:r>
          <a:br>
            <a:rPr lang="en-US" sz="2400" dirty="0"/>
          </a:br>
          <a:r>
            <a:rPr lang="en-US" sz="2400" dirty="0"/>
            <a:t>More Management</a:t>
          </a:r>
          <a:br>
            <a:rPr lang="en-US" sz="2400" dirty="0"/>
          </a:br>
          <a:r>
            <a:rPr lang="en-US" sz="2400" dirty="0"/>
            <a:t>No Value Adds</a:t>
          </a:r>
          <a:br>
            <a:rPr lang="en-US" sz="2400" dirty="0"/>
          </a:br>
          <a:r>
            <a:rPr lang="en-US" sz="2400" dirty="0"/>
            <a:t>Harder to Scale</a:t>
          </a:r>
        </a:p>
      </dgm:t>
    </dgm:pt>
    <dgm:pt modelId="{72DC79A9-6FF0-44D4-9735-841ACBB7D60D}" type="parTrans" cxnId="{0512EC21-5E85-4F50-BECF-76738F2C4AD7}">
      <dgm:prSet/>
      <dgm:spPr/>
      <dgm:t>
        <a:bodyPr/>
        <a:lstStyle/>
        <a:p>
          <a:endParaRPr lang="en-US"/>
        </a:p>
      </dgm:t>
    </dgm:pt>
    <dgm:pt modelId="{83524B82-1CDF-4476-B4A0-F7143DEE5668}" type="sibTrans" cxnId="{0512EC21-5E85-4F50-BECF-76738F2C4AD7}">
      <dgm:prSet/>
      <dgm:spPr/>
      <dgm:t>
        <a:bodyPr/>
        <a:lstStyle/>
        <a:p>
          <a:endParaRPr lang="en-US"/>
        </a:p>
      </dgm:t>
    </dgm:pt>
    <dgm:pt modelId="{4A8C4379-9912-4BB4-97B6-B8E044704DAF}">
      <dgm:prSet phldrT="[Text]" custT="1"/>
      <dgm:spPr>
        <a:solidFill>
          <a:srgbClr val="A80000"/>
        </a:solidFill>
      </dgm:spPr>
      <dgm:t>
        <a:bodyPr anchor="t"/>
        <a:lstStyle/>
        <a:p>
          <a:pPr algn="l"/>
          <a:r>
            <a:rPr lang="en-US" sz="2400" dirty="0"/>
            <a:t>Limited Control</a:t>
          </a:r>
        </a:p>
      </dgm:t>
    </dgm:pt>
    <dgm:pt modelId="{E38265ED-3641-4FD3-8A2E-6F0988113B88}" type="sibTrans" cxnId="{A8DBC980-B3F1-417A-8603-448487434C3E}">
      <dgm:prSet/>
      <dgm:spPr/>
      <dgm:t>
        <a:bodyPr/>
        <a:lstStyle/>
        <a:p>
          <a:endParaRPr lang="en-US"/>
        </a:p>
      </dgm:t>
    </dgm:pt>
    <dgm:pt modelId="{B1DCC21C-9CB5-48C2-A621-67B2C968697B}" type="parTrans" cxnId="{A8DBC980-B3F1-417A-8603-448487434C3E}">
      <dgm:prSet/>
      <dgm:spPr/>
      <dgm:t>
        <a:bodyPr/>
        <a:lstStyle/>
        <a:p>
          <a:endParaRPr lang="en-US"/>
        </a:p>
      </dgm:t>
    </dgm:pt>
    <dgm:pt modelId="{12FD4DAF-BC62-4A5E-B5D3-31C1D41A78FC}">
      <dgm:prSet phldrT="[Text]" custT="1"/>
      <dgm:spPr>
        <a:solidFill>
          <a:srgbClr val="A80000"/>
        </a:solidFill>
      </dgm:spPr>
      <dgm:t>
        <a:bodyPr anchor="t"/>
        <a:lstStyle/>
        <a:p>
          <a:pPr algn="l"/>
          <a:r>
            <a:rPr lang="en-US" sz="2400" dirty="0"/>
            <a:t>More Difficult</a:t>
          </a:r>
          <a:br>
            <a:rPr lang="en-US" sz="2400" dirty="0"/>
          </a:br>
          <a:r>
            <a:rPr lang="en-US" sz="2400" dirty="0"/>
            <a:t>Fewer Value Adds</a:t>
          </a:r>
        </a:p>
      </dgm:t>
    </dgm:pt>
    <dgm:pt modelId="{7E059C41-0254-49E4-932F-7E4E4B44BC07}" type="parTrans" cxnId="{B19D243B-ACE4-4CEB-872C-B310FEC960B0}">
      <dgm:prSet/>
      <dgm:spPr/>
      <dgm:t>
        <a:bodyPr/>
        <a:lstStyle/>
        <a:p>
          <a:endParaRPr lang="en-US"/>
        </a:p>
      </dgm:t>
    </dgm:pt>
    <dgm:pt modelId="{D0BA23A2-F877-4E04-A392-98FFDB11A9EE}" type="sibTrans" cxnId="{B19D243B-ACE4-4CEB-872C-B310FEC960B0}">
      <dgm:prSet/>
      <dgm:spPr/>
      <dgm:t>
        <a:bodyPr/>
        <a:lstStyle/>
        <a:p>
          <a:endParaRPr lang="en-US"/>
        </a:p>
      </dgm:t>
    </dgm:pt>
    <dgm:pt modelId="{4C8DE0D6-3C26-4258-9A06-991E167D952E}" type="pres">
      <dgm:prSet presAssocID="{73C0DFF5-0877-454F-9CC9-52E45ED07808}" presName="theList" presStyleCnt="0">
        <dgm:presLayoutVars>
          <dgm:dir/>
          <dgm:animLvl val="lvl"/>
          <dgm:resizeHandles val="exact"/>
        </dgm:presLayoutVars>
      </dgm:prSet>
      <dgm:spPr/>
    </dgm:pt>
    <dgm:pt modelId="{72531DC8-E507-497C-8984-F7B12254A911}" type="pres">
      <dgm:prSet presAssocID="{4DB23603-B02E-438C-8C10-7E29601F8267}" presName="compNode" presStyleCnt="0"/>
      <dgm:spPr/>
    </dgm:pt>
    <dgm:pt modelId="{3895F3CE-0F94-4F8D-9703-BC1059F07CF9}" type="pres">
      <dgm:prSet presAssocID="{4DB23603-B02E-438C-8C10-7E29601F8267}" presName="aNode" presStyleLbl="bgShp" presStyleIdx="0" presStyleCnt="3"/>
      <dgm:spPr>
        <a:prstGeom prst="rect">
          <a:avLst/>
        </a:prstGeom>
      </dgm:spPr>
    </dgm:pt>
    <dgm:pt modelId="{886C0DC2-AADA-40A8-9A88-FFDF776BFBC1}" type="pres">
      <dgm:prSet presAssocID="{4DB23603-B02E-438C-8C10-7E29601F8267}" presName="textNode" presStyleLbl="bgShp" presStyleIdx="0" presStyleCnt="3"/>
      <dgm:spPr/>
    </dgm:pt>
    <dgm:pt modelId="{C0116946-E699-44BD-B718-2886B444AB10}" type="pres">
      <dgm:prSet presAssocID="{4DB23603-B02E-438C-8C10-7E29601F8267}" presName="compChildNode" presStyleCnt="0"/>
      <dgm:spPr/>
    </dgm:pt>
    <dgm:pt modelId="{72B87C26-04FA-485C-9B49-B2B2B5A2F15A}" type="pres">
      <dgm:prSet presAssocID="{4DB23603-B02E-438C-8C10-7E29601F8267}" presName="theInnerList" presStyleCnt="0"/>
      <dgm:spPr/>
    </dgm:pt>
    <dgm:pt modelId="{84231E1A-7757-4F62-B71A-7158F80E8AF2}" type="pres">
      <dgm:prSet presAssocID="{7E459575-CEF1-40E3-8944-3813051F6426}" presName="childNode" presStyleLbl="node1" presStyleIdx="0" presStyleCnt="6">
        <dgm:presLayoutVars>
          <dgm:bulletEnabled val="1"/>
        </dgm:presLayoutVars>
      </dgm:prSet>
      <dgm:spPr>
        <a:prstGeom prst="rect">
          <a:avLst/>
        </a:prstGeom>
      </dgm:spPr>
    </dgm:pt>
    <dgm:pt modelId="{66CECE91-8663-4B28-8F53-39A33F1AEE46}" type="pres">
      <dgm:prSet presAssocID="{7E459575-CEF1-40E3-8944-3813051F6426}" presName="aSpace2" presStyleCnt="0"/>
      <dgm:spPr/>
    </dgm:pt>
    <dgm:pt modelId="{22BEEC59-3EC8-409C-B3F1-47BF99FF08D3}" type="pres">
      <dgm:prSet presAssocID="{4A8C4379-9912-4BB4-97B6-B8E044704DAF}" presName="childNode" presStyleLbl="node1" presStyleIdx="1" presStyleCnt="6">
        <dgm:presLayoutVars>
          <dgm:bulletEnabled val="1"/>
        </dgm:presLayoutVars>
      </dgm:prSet>
      <dgm:spPr>
        <a:prstGeom prst="rect">
          <a:avLst/>
        </a:prstGeom>
      </dgm:spPr>
    </dgm:pt>
    <dgm:pt modelId="{91BBD878-6A85-4A77-9C7E-70CEEAAD600D}" type="pres">
      <dgm:prSet presAssocID="{4DB23603-B02E-438C-8C10-7E29601F8267}" presName="aSpace" presStyleCnt="0"/>
      <dgm:spPr/>
    </dgm:pt>
    <dgm:pt modelId="{55C756A5-9C51-4CE5-A8DA-539E9519326E}" type="pres">
      <dgm:prSet presAssocID="{71F8717F-73EE-459B-A9F7-A4109539BBAC}" presName="compNode" presStyleCnt="0"/>
      <dgm:spPr/>
    </dgm:pt>
    <dgm:pt modelId="{837065DC-63AC-4BCD-8701-4AE59F6A1BB0}" type="pres">
      <dgm:prSet presAssocID="{71F8717F-73EE-459B-A9F7-A4109539BBAC}" presName="aNode" presStyleLbl="bgShp" presStyleIdx="1" presStyleCnt="3"/>
      <dgm:spPr>
        <a:prstGeom prst="rect">
          <a:avLst/>
        </a:prstGeom>
      </dgm:spPr>
    </dgm:pt>
    <dgm:pt modelId="{FA5E0167-6A5A-4517-B0DE-658B6D456978}" type="pres">
      <dgm:prSet presAssocID="{71F8717F-73EE-459B-A9F7-A4109539BBAC}" presName="textNode" presStyleLbl="bgShp" presStyleIdx="1" presStyleCnt="3"/>
      <dgm:spPr/>
    </dgm:pt>
    <dgm:pt modelId="{0F1C5339-060F-42DB-A7E7-2756C58FFF73}" type="pres">
      <dgm:prSet presAssocID="{71F8717F-73EE-459B-A9F7-A4109539BBAC}" presName="compChildNode" presStyleCnt="0"/>
      <dgm:spPr/>
    </dgm:pt>
    <dgm:pt modelId="{FF42AE3A-1F23-4BAF-9BA0-CDF4763847B6}" type="pres">
      <dgm:prSet presAssocID="{71F8717F-73EE-459B-A9F7-A4109539BBAC}" presName="theInnerList" presStyleCnt="0"/>
      <dgm:spPr/>
    </dgm:pt>
    <dgm:pt modelId="{2C8E8EBB-D568-430D-8155-E73E42AC8FA6}" type="pres">
      <dgm:prSet presAssocID="{BCC739C6-949D-4AF1-87D2-C8621E49FE7D}" presName="childNode" presStyleLbl="node1" presStyleIdx="2" presStyleCnt="6">
        <dgm:presLayoutVars>
          <dgm:bulletEnabled val="1"/>
        </dgm:presLayoutVars>
      </dgm:prSet>
      <dgm:spPr>
        <a:prstGeom prst="rect">
          <a:avLst/>
        </a:prstGeom>
      </dgm:spPr>
    </dgm:pt>
    <dgm:pt modelId="{F62150E9-7D1B-4DDB-B6C7-2AAA82291345}" type="pres">
      <dgm:prSet presAssocID="{BCC739C6-949D-4AF1-87D2-C8621E49FE7D}" presName="aSpace2" presStyleCnt="0"/>
      <dgm:spPr/>
    </dgm:pt>
    <dgm:pt modelId="{4FA2BBFF-627D-4A66-BBAA-7C948074B4C9}" type="pres">
      <dgm:prSet presAssocID="{12FD4DAF-BC62-4A5E-B5D3-31C1D41A78FC}" presName="childNode" presStyleLbl="node1" presStyleIdx="3" presStyleCnt="6">
        <dgm:presLayoutVars>
          <dgm:bulletEnabled val="1"/>
        </dgm:presLayoutVars>
      </dgm:prSet>
      <dgm:spPr>
        <a:prstGeom prst="rect">
          <a:avLst/>
        </a:prstGeom>
      </dgm:spPr>
    </dgm:pt>
    <dgm:pt modelId="{F5247B90-5F6E-41F6-AEB1-929143C43C81}" type="pres">
      <dgm:prSet presAssocID="{71F8717F-73EE-459B-A9F7-A4109539BBAC}" presName="aSpace" presStyleCnt="0"/>
      <dgm:spPr/>
    </dgm:pt>
    <dgm:pt modelId="{13C22383-3D29-4621-979C-243CE43F3B7D}" type="pres">
      <dgm:prSet presAssocID="{9EBA9E55-DFDB-4D53-A6AF-F56A40481DB2}" presName="compNode" presStyleCnt="0"/>
      <dgm:spPr/>
    </dgm:pt>
    <dgm:pt modelId="{547D34A4-ACF9-4C96-BD7E-0EFC84DD8087}" type="pres">
      <dgm:prSet presAssocID="{9EBA9E55-DFDB-4D53-A6AF-F56A40481DB2}" presName="aNode" presStyleLbl="bgShp" presStyleIdx="2" presStyleCnt="3"/>
      <dgm:spPr>
        <a:prstGeom prst="rect">
          <a:avLst/>
        </a:prstGeom>
      </dgm:spPr>
    </dgm:pt>
    <dgm:pt modelId="{CADAE24A-A666-4C89-ABBB-57B607FEB31A}" type="pres">
      <dgm:prSet presAssocID="{9EBA9E55-DFDB-4D53-A6AF-F56A40481DB2}" presName="textNode" presStyleLbl="bgShp" presStyleIdx="2" presStyleCnt="3"/>
      <dgm:spPr/>
    </dgm:pt>
    <dgm:pt modelId="{D750FBC4-AAA2-45A0-8720-608C5C831DD3}" type="pres">
      <dgm:prSet presAssocID="{9EBA9E55-DFDB-4D53-A6AF-F56A40481DB2}" presName="compChildNode" presStyleCnt="0"/>
      <dgm:spPr/>
    </dgm:pt>
    <dgm:pt modelId="{16905D75-7DB0-4D5F-BE5B-C9AB7EEFFFE4}" type="pres">
      <dgm:prSet presAssocID="{9EBA9E55-DFDB-4D53-A6AF-F56A40481DB2}" presName="theInnerList" presStyleCnt="0"/>
      <dgm:spPr/>
    </dgm:pt>
    <dgm:pt modelId="{0355B99B-A604-4C31-A1E2-32082187CEB5}" type="pres">
      <dgm:prSet presAssocID="{17DCA8EA-DF51-4FDA-A8D8-D41D64BC1E60}" presName="childNode" presStyleLbl="node1" presStyleIdx="4" presStyleCnt="6">
        <dgm:presLayoutVars>
          <dgm:bulletEnabled val="1"/>
        </dgm:presLayoutVars>
      </dgm:prSet>
      <dgm:spPr>
        <a:prstGeom prst="rect">
          <a:avLst/>
        </a:prstGeom>
      </dgm:spPr>
    </dgm:pt>
    <dgm:pt modelId="{F39FB6A0-2E01-41F6-91EE-BF8FB308C5E2}" type="pres">
      <dgm:prSet presAssocID="{17DCA8EA-DF51-4FDA-A8D8-D41D64BC1E60}" presName="aSpace2" presStyleCnt="0"/>
      <dgm:spPr/>
    </dgm:pt>
    <dgm:pt modelId="{6D73C434-2000-4EDF-BEBC-A141729A5DB9}" type="pres">
      <dgm:prSet presAssocID="{8C499DED-D369-473E-9536-3F42355F1347}" presName="childNode" presStyleLbl="node1" presStyleIdx="5" presStyleCnt="6">
        <dgm:presLayoutVars>
          <dgm:bulletEnabled val="1"/>
        </dgm:presLayoutVars>
      </dgm:prSet>
      <dgm:spPr>
        <a:prstGeom prst="rect">
          <a:avLst/>
        </a:prstGeom>
      </dgm:spPr>
    </dgm:pt>
  </dgm:ptLst>
  <dgm:cxnLst>
    <dgm:cxn modelId="{43802B1D-5523-4117-A126-D9680F444F52}" type="presOf" srcId="{4A8C4379-9912-4BB4-97B6-B8E044704DAF}" destId="{22BEEC59-3EC8-409C-B3F1-47BF99FF08D3}" srcOrd="0" destOrd="0" presId="urn:microsoft.com/office/officeart/2005/8/layout/lProcess2"/>
    <dgm:cxn modelId="{60702BA0-8CD8-48B7-A56D-840007E42956}" type="presOf" srcId="{9EBA9E55-DFDB-4D53-A6AF-F56A40481DB2}" destId="{CADAE24A-A666-4C89-ABBB-57B607FEB31A}" srcOrd="1" destOrd="0" presId="urn:microsoft.com/office/officeart/2005/8/layout/lProcess2"/>
    <dgm:cxn modelId="{F2991BE3-4BD7-4F92-B5D8-4F7DD8423A35}" srcId="{71F8717F-73EE-459B-A9F7-A4109539BBAC}" destId="{BCC739C6-949D-4AF1-87D2-C8621E49FE7D}" srcOrd="0" destOrd="0" parTransId="{76F6DB0A-E041-4668-8CE8-7492757E8264}" sibTransId="{E4B229C5-D0B1-4167-8B36-ED7B520F0BB6}"/>
    <dgm:cxn modelId="{B18E616B-449B-4333-AC6B-820FB114287C}" type="presOf" srcId="{71F8717F-73EE-459B-A9F7-A4109539BBAC}" destId="{FA5E0167-6A5A-4517-B0DE-658B6D456978}" srcOrd="1" destOrd="0" presId="urn:microsoft.com/office/officeart/2005/8/layout/lProcess2"/>
    <dgm:cxn modelId="{C5B53180-1029-41B8-9AB1-3B6A29A26207}" type="presOf" srcId="{4DB23603-B02E-438C-8C10-7E29601F8267}" destId="{3895F3CE-0F94-4F8D-9703-BC1059F07CF9}" srcOrd="0" destOrd="0" presId="urn:microsoft.com/office/officeart/2005/8/layout/lProcess2"/>
    <dgm:cxn modelId="{8C4DA3DD-4775-4B31-9CAC-BB7A33514750}" type="presOf" srcId="{8C499DED-D369-473E-9536-3F42355F1347}" destId="{6D73C434-2000-4EDF-BEBC-A141729A5DB9}" srcOrd="0" destOrd="0" presId="urn:microsoft.com/office/officeart/2005/8/layout/lProcess2"/>
    <dgm:cxn modelId="{45A1AA21-E777-4A83-9933-B06DA3A7040D}" type="presOf" srcId="{9EBA9E55-DFDB-4D53-A6AF-F56A40481DB2}" destId="{547D34A4-ACF9-4C96-BD7E-0EFC84DD8087}" srcOrd="0" destOrd="0" presId="urn:microsoft.com/office/officeart/2005/8/layout/lProcess2"/>
    <dgm:cxn modelId="{77250E83-A507-487E-8198-64EFB3DDCA6F}" srcId="{73C0DFF5-0877-454F-9CC9-52E45ED07808}" destId="{9EBA9E55-DFDB-4D53-A6AF-F56A40481DB2}" srcOrd="2" destOrd="0" parTransId="{0B5E677A-353A-4852-AE8F-C476EF457C89}" sibTransId="{C73DEE7E-3AE2-43F0-A933-A38985073DB7}"/>
    <dgm:cxn modelId="{706371F6-2743-4262-B783-A7D7EFA74177}" type="presOf" srcId="{BCC739C6-949D-4AF1-87D2-C8621E49FE7D}" destId="{2C8E8EBB-D568-430D-8155-E73E42AC8FA6}" srcOrd="0" destOrd="0" presId="urn:microsoft.com/office/officeart/2005/8/layout/lProcess2"/>
    <dgm:cxn modelId="{2A8908D4-DAD9-489F-A1C4-A7DEB347D997}" type="presOf" srcId="{71F8717F-73EE-459B-A9F7-A4109539BBAC}" destId="{837065DC-63AC-4BCD-8701-4AE59F6A1BB0}" srcOrd="0" destOrd="0" presId="urn:microsoft.com/office/officeart/2005/8/layout/lProcess2"/>
    <dgm:cxn modelId="{F8BD6C48-0B2D-47F1-890E-2A68AD0FE497}" srcId="{73C0DFF5-0877-454F-9CC9-52E45ED07808}" destId="{71F8717F-73EE-459B-A9F7-A4109539BBAC}" srcOrd="1" destOrd="0" parTransId="{DE03DEA1-61CB-4D50-A8E0-A29B7971F71E}" sibTransId="{416F732C-097B-40DE-9312-9CD7C65F097D}"/>
    <dgm:cxn modelId="{B301842B-CD4E-48FB-9599-35973A64449C}" type="presOf" srcId="{7E459575-CEF1-40E3-8944-3813051F6426}" destId="{84231E1A-7757-4F62-B71A-7158F80E8AF2}" srcOrd="0" destOrd="0" presId="urn:microsoft.com/office/officeart/2005/8/layout/lProcess2"/>
    <dgm:cxn modelId="{5304E436-4149-4D51-BE01-A4D73411750E}" type="presOf" srcId="{17DCA8EA-DF51-4FDA-A8D8-D41D64BC1E60}" destId="{0355B99B-A604-4C31-A1E2-32082187CEB5}" srcOrd="0" destOrd="0" presId="urn:microsoft.com/office/officeart/2005/8/layout/lProcess2"/>
    <dgm:cxn modelId="{B19D243B-ACE4-4CEB-872C-B310FEC960B0}" srcId="{71F8717F-73EE-459B-A9F7-A4109539BBAC}" destId="{12FD4DAF-BC62-4A5E-B5D3-31C1D41A78FC}" srcOrd="1" destOrd="0" parTransId="{7E059C41-0254-49E4-932F-7E4E4B44BC07}" sibTransId="{D0BA23A2-F877-4E04-A392-98FFDB11A9EE}"/>
    <dgm:cxn modelId="{72BA3621-EAB1-450D-9D9E-81A6A1DE0F2A}" srcId="{73C0DFF5-0877-454F-9CC9-52E45ED07808}" destId="{4DB23603-B02E-438C-8C10-7E29601F8267}" srcOrd="0" destOrd="0" parTransId="{06515C50-2B0C-4782-930E-96B90FDD55FA}" sibTransId="{38013D77-A707-4011-8BC8-BE0D81F1E446}"/>
    <dgm:cxn modelId="{022652BC-FA28-4EED-BA8E-60B97B42216C}" type="presOf" srcId="{12FD4DAF-BC62-4A5E-B5D3-31C1D41A78FC}" destId="{4FA2BBFF-627D-4A66-BBAA-7C948074B4C9}" srcOrd="0" destOrd="0" presId="urn:microsoft.com/office/officeart/2005/8/layout/lProcess2"/>
    <dgm:cxn modelId="{B3830F2A-FE80-40FA-A1FF-8D1E4D398458}" srcId="{9EBA9E55-DFDB-4D53-A6AF-F56A40481DB2}" destId="{17DCA8EA-DF51-4FDA-A8D8-D41D64BC1E60}" srcOrd="0" destOrd="0" parTransId="{10045BC8-D8CE-40B2-8405-9AB87070E1BF}" sibTransId="{BA518DF5-5470-4C20-A8F9-3F41321CA89F}"/>
    <dgm:cxn modelId="{9E36FD89-A84D-4AC3-9D9F-BF8029D6EFBB}" type="presOf" srcId="{73C0DFF5-0877-454F-9CC9-52E45ED07808}" destId="{4C8DE0D6-3C26-4258-9A06-991E167D952E}" srcOrd="0" destOrd="0" presId="urn:microsoft.com/office/officeart/2005/8/layout/lProcess2"/>
    <dgm:cxn modelId="{C1D3A85F-E37A-4E6B-AB37-A388C1470FD1}" type="presOf" srcId="{4DB23603-B02E-438C-8C10-7E29601F8267}" destId="{886C0DC2-AADA-40A8-9A88-FFDF776BFBC1}" srcOrd="1" destOrd="0" presId="urn:microsoft.com/office/officeart/2005/8/layout/lProcess2"/>
    <dgm:cxn modelId="{2BF4138B-B253-4CE0-88A2-87D2613F92B5}" srcId="{4DB23603-B02E-438C-8C10-7E29601F8267}" destId="{7E459575-CEF1-40E3-8944-3813051F6426}" srcOrd="0" destOrd="0" parTransId="{69D047D5-95C7-46B7-B241-4B1D6BB33738}" sibTransId="{481A9C64-F74C-4031-917B-116BCB811DB6}"/>
    <dgm:cxn modelId="{A8DBC980-B3F1-417A-8603-448487434C3E}" srcId="{4DB23603-B02E-438C-8C10-7E29601F8267}" destId="{4A8C4379-9912-4BB4-97B6-B8E044704DAF}" srcOrd="1" destOrd="0" parTransId="{B1DCC21C-9CB5-48C2-A621-67B2C968697B}" sibTransId="{E38265ED-3641-4FD3-8A2E-6F0988113B88}"/>
    <dgm:cxn modelId="{0512EC21-5E85-4F50-BECF-76738F2C4AD7}" srcId="{9EBA9E55-DFDB-4D53-A6AF-F56A40481DB2}" destId="{8C499DED-D369-473E-9536-3F42355F1347}" srcOrd="1" destOrd="0" parTransId="{72DC79A9-6FF0-44D4-9735-841ACBB7D60D}" sibTransId="{83524B82-1CDF-4476-B4A0-F7143DEE5668}"/>
    <dgm:cxn modelId="{F6DCD0A6-28AD-4FD6-BD43-F1320F498407}" type="presParOf" srcId="{4C8DE0D6-3C26-4258-9A06-991E167D952E}" destId="{72531DC8-E507-497C-8984-F7B12254A911}" srcOrd="0" destOrd="0" presId="urn:microsoft.com/office/officeart/2005/8/layout/lProcess2"/>
    <dgm:cxn modelId="{706B133E-6AD7-4EB5-A8DE-82DB03FA4617}" type="presParOf" srcId="{72531DC8-E507-497C-8984-F7B12254A911}" destId="{3895F3CE-0F94-4F8D-9703-BC1059F07CF9}" srcOrd="0" destOrd="0" presId="urn:microsoft.com/office/officeart/2005/8/layout/lProcess2"/>
    <dgm:cxn modelId="{3274ED77-45C0-4CDA-9F1A-B5292B8E7560}" type="presParOf" srcId="{72531DC8-E507-497C-8984-F7B12254A911}" destId="{886C0DC2-AADA-40A8-9A88-FFDF776BFBC1}" srcOrd="1" destOrd="0" presId="urn:microsoft.com/office/officeart/2005/8/layout/lProcess2"/>
    <dgm:cxn modelId="{198E60B9-D53F-41E3-B2C9-8E41328EEA48}" type="presParOf" srcId="{72531DC8-E507-497C-8984-F7B12254A911}" destId="{C0116946-E699-44BD-B718-2886B444AB10}" srcOrd="2" destOrd="0" presId="urn:microsoft.com/office/officeart/2005/8/layout/lProcess2"/>
    <dgm:cxn modelId="{47E7A2FF-A5A7-4F39-A992-35C67240DCB1}" type="presParOf" srcId="{C0116946-E699-44BD-B718-2886B444AB10}" destId="{72B87C26-04FA-485C-9B49-B2B2B5A2F15A}" srcOrd="0" destOrd="0" presId="urn:microsoft.com/office/officeart/2005/8/layout/lProcess2"/>
    <dgm:cxn modelId="{EFBBDFC9-3FF4-49AC-8460-661FA428A755}" type="presParOf" srcId="{72B87C26-04FA-485C-9B49-B2B2B5A2F15A}" destId="{84231E1A-7757-4F62-B71A-7158F80E8AF2}" srcOrd="0" destOrd="0" presId="urn:microsoft.com/office/officeart/2005/8/layout/lProcess2"/>
    <dgm:cxn modelId="{DC27B13D-63F5-4DF7-97FE-5E657E573EAD}" type="presParOf" srcId="{72B87C26-04FA-485C-9B49-B2B2B5A2F15A}" destId="{66CECE91-8663-4B28-8F53-39A33F1AEE46}" srcOrd="1" destOrd="0" presId="urn:microsoft.com/office/officeart/2005/8/layout/lProcess2"/>
    <dgm:cxn modelId="{95BBC1B6-B192-4FF4-A3BE-D4B792F8318C}" type="presParOf" srcId="{72B87C26-04FA-485C-9B49-B2B2B5A2F15A}" destId="{22BEEC59-3EC8-409C-B3F1-47BF99FF08D3}" srcOrd="2" destOrd="0" presId="urn:microsoft.com/office/officeart/2005/8/layout/lProcess2"/>
    <dgm:cxn modelId="{53C86842-2568-4E7E-8E0C-93763F2270C0}" type="presParOf" srcId="{4C8DE0D6-3C26-4258-9A06-991E167D952E}" destId="{91BBD878-6A85-4A77-9C7E-70CEEAAD600D}" srcOrd="1" destOrd="0" presId="urn:microsoft.com/office/officeart/2005/8/layout/lProcess2"/>
    <dgm:cxn modelId="{850ECB7D-9EE3-4FF3-81CF-92E343C5BC08}" type="presParOf" srcId="{4C8DE0D6-3C26-4258-9A06-991E167D952E}" destId="{55C756A5-9C51-4CE5-A8DA-539E9519326E}" srcOrd="2" destOrd="0" presId="urn:microsoft.com/office/officeart/2005/8/layout/lProcess2"/>
    <dgm:cxn modelId="{09D0C0E4-3BE9-49D4-9DFF-967CCB9A1478}" type="presParOf" srcId="{55C756A5-9C51-4CE5-A8DA-539E9519326E}" destId="{837065DC-63AC-4BCD-8701-4AE59F6A1BB0}" srcOrd="0" destOrd="0" presId="urn:microsoft.com/office/officeart/2005/8/layout/lProcess2"/>
    <dgm:cxn modelId="{5F0780D0-5FEE-4231-A342-199603EF0296}" type="presParOf" srcId="{55C756A5-9C51-4CE5-A8DA-539E9519326E}" destId="{FA5E0167-6A5A-4517-B0DE-658B6D456978}" srcOrd="1" destOrd="0" presId="urn:microsoft.com/office/officeart/2005/8/layout/lProcess2"/>
    <dgm:cxn modelId="{6F2B7076-FC2F-45BF-B51D-87B46899F97B}" type="presParOf" srcId="{55C756A5-9C51-4CE5-A8DA-539E9519326E}" destId="{0F1C5339-060F-42DB-A7E7-2756C58FFF73}" srcOrd="2" destOrd="0" presId="urn:microsoft.com/office/officeart/2005/8/layout/lProcess2"/>
    <dgm:cxn modelId="{8850EE32-8C86-4CEF-9CAB-6337F4BE20AC}" type="presParOf" srcId="{0F1C5339-060F-42DB-A7E7-2756C58FFF73}" destId="{FF42AE3A-1F23-4BAF-9BA0-CDF4763847B6}" srcOrd="0" destOrd="0" presId="urn:microsoft.com/office/officeart/2005/8/layout/lProcess2"/>
    <dgm:cxn modelId="{31D29500-AC75-4648-9A0B-726D607F7682}" type="presParOf" srcId="{FF42AE3A-1F23-4BAF-9BA0-CDF4763847B6}" destId="{2C8E8EBB-D568-430D-8155-E73E42AC8FA6}" srcOrd="0" destOrd="0" presId="urn:microsoft.com/office/officeart/2005/8/layout/lProcess2"/>
    <dgm:cxn modelId="{665B3C1A-66BB-4695-9A36-B69686D4D300}" type="presParOf" srcId="{FF42AE3A-1F23-4BAF-9BA0-CDF4763847B6}" destId="{F62150E9-7D1B-4DDB-B6C7-2AAA82291345}" srcOrd="1" destOrd="0" presId="urn:microsoft.com/office/officeart/2005/8/layout/lProcess2"/>
    <dgm:cxn modelId="{6B6E63D4-1840-4CCA-B7E7-76B88FF69C01}" type="presParOf" srcId="{FF42AE3A-1F23-4BAF-9BA0-CDF4763847B6}" destId="{4FA2BBFF-627D-4A66-BBAA-7C948074B4C9}" srcOrd="2" destOrd="0" presId="urn:microsoft.com/office/officeart/2005/8/layout/lProcess2"/>
    <dgm:cxn modelId="{B275F948-68A3-4D90-9FC1-1CA2807D5328}" type="presParOf" srcId="{4C8DE0D6-3C26-4258-9A06-991E167D952E}" destId="{F5247B90-5F6E-41F6-AEB1-929143C43C81}" srcOrd="3" destOrd="0" presId="urn:microsoft.com/office/officeart/2005/8/layout/lProcess2"/>
    <dgm:cxn modelId="{F26266D3-A37E-458B-95BE-BB39ED65DFD7}" type="presParOf" srcId="{4C8DE0D6-3C26-4258-9A06-991E167D952E}" destId="{13C22383-3D29-4621-979C-243CE43F3B7D}" srcOrd="4" destOrd="0" presId="urn:microsoft.com/office/officeart/2005/8/layout/lProcess2"/>
    <dgm:cxn modelId="{7CB33FDC-77C5-462C-8D40-B407CDA23D51}" type="presParOf" srcId="{13C22383-3D29-4621-979C-243CE43F3B7D}" destId="{547D34A4-ACF9-4C96-BD7E-0EFC84DD8087}" srcOrd="0" destOrd="0" presId="urn:microsoft.com/office/officeart/2005/8/layout/lProcess2"/>
    <dgm:cxn modelId="{8437E008-18CF-482C-B6C9-62E9DE766E21}" type="presParOf" srcId="{13C22383-3D29-4621-979C-243CE43F3B7D}" destId="{CADAE24A-A666-4C89-ABBB-57B607FEB31A}" srcOrd="1" destOrd="0" presId="urn:microsoft.com/office/officeart/2005/8/layout/lProcess2"/>
    <dgm:cxn modelId="{789734BC-FD97-4B17-9CBC-96E6B03DDCCD}" type="presParOf" srcId="{13C22383-3D29-4621-979C-243CE43F3B7D}" destId="{D750FBC4-AAA2-45A0-8720-608C5C831DD3}" srcOrd="2" destOrd="0" presId="urn:microsoft.com/office/officeart/2005/8/layout/lProcess2"/>
    <dgm:cxn modelId="{FA8A5A64-493A-4930-BC4F-FFC7BD12EC41}" type="presParOf" srcId="{D750FBC4-AAA2-45A0-8720-608C5C831DD3}" destId="{16905D75-7DB0-4D5F-BE5B-C9AB7EEFFFE4}" srcOrd="0" destOrd="0" presId="urn:microsoft.com/office/officeart/2005/8/layout/lProcess2"/>
    <dgm:cxn modelId="{342ECDE0-542D-4453-BF87-9EDE1958943E}" type="presParOf" srcId="{16905D75-7DB0-4D5F-BE5B-C9AB7EEFFFE4}" destId="{0355B99B-A604-4C31-A1E2-32082187CEB5}" srcOrd="0" destOrd="0" presId="urn:microsoft.com/office/officeart/2005/8/layout/lProcess2"/>
    <dgm:cxn modelId="{8A9B40F6-43F2-44A9-85AD-4A39C71F5554}" type="presParOf" srcId="{16905D75-7DB0-4D5F-BE5B-C9AB7EEFFFE4}" destId="{F39FB6A0-2E01-41F6-91EE-BF8FB308C5E2}" srcOrd="1" destOrd="0" presId="urn:microsoft.com/office/officeart/2005/8/layout/lProcess2"/>
    <dgm:cxn modelId="{E6B42410-7B33-4245-99C8-833C4E9AFD62}" type="presParOf" srcId="{16905D75-7DB0-4D5F-BE5B-C9AB7EEFFFE4}" destId="{6D73C434-2000-4EDF-BEBC-A141729A5DB9}"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B9F14A-F360-4344-92B0-E19FE31BE92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ADCD2AE-F9F7-48F6-A30F-A7906F65D075}">
      <dgm:prSet phldrT="[Text]"/>
      <dgm:spPr/>
      <dgm:t>
        <a:bodyPr/>
        <a:lstStyle/>
        <a:p>
          <a:r>
            <a:rPr lang="en-US" dirty="0"/>
            <a:t>Web Apps</a:t>
          </a:r>
        </a:p>
      </dgm:t>
    </dgm:pt>
    <dgm:pt modelId="{82155B18-6B85-453D-8B25-B9D17FB56BB5}" type="parTrans" cxnId="{AC3FB743-C0DE-49D3-919D-A2D3CC0F71D3}">
      <dgm:prSet/>
      <dgm:spPr/>
      <dgm:t>
        <a:bodyPr/>
        <a:lstStyle/>
        <a:p>
          <a:endParaRPr lang="en-US"/>
        </a:p>
      </dgm:t>
    </dgm:pt>
    <dgm:pt modelId="{F3CA948C-CAB6-49D8-B4D5-DBC695C8293D}" type="sibTrans" cxnId="{AC3FB743-C0DE-49D3-919D-A2D3CC0F71D3}">
      <dgm:prSet/>
      <dgm:spPr/>
      <dgm:t>
        <a:bodyPr/>
        <a:lstStyle/>
        <a:p>
          <a:endParaRPr lang="en-US"/>
        </a:p>
      </dgm:t>
    </dgm:pt>
    <dgm:pt modelId="{73F0CD3A-755B-4EE7-8A74-7C311A1735D3}">
      <dgm:prSet phldrT="[Text]"/>
      <dgm:spPr/>
      <dgm:t>
        <a:bodyPr/>
        <a:lstStyle/>
        <a:p>
          <a:r>
            <a:rPr lang="en-US" dirty="0"/>
            <a:t>Best for web sites</a:t>
          </a:r>
        </a:p>
      </dgm:t>
    </dgm:pt>
    <dgm:pt modelId="{F4F508A1-E741-448A-A24E-47FE107A7846}" type="parTrans" cxnId="{87AA506D-2055-4969-98F1-2F7508795AAC}">
      <dgm:prSet/>
      <dgm:spPr/>
      <dgm:t>
        <a:bodyPr/>
        <a:lstStyle/>
        <a:p>
          <a:endParaRPr lang="en-US"/>
        </a:p>
      </dgm:t>
    </dgm:pt>
    <dgm:pt modelId="{BBA41361-0B8A-4D13-88D8-5DFE777539AC}" type="sibTrans" cxnId="{87AA506D-2055-4969-98F1-2F7508795AAC}">
      <dgm:prSet/>
      <dgm:spPr/>
      <dgm:t>
        <a:bodyPr/>
        <a:lstStyle/>
        <a:p>
          <a:endParaRPr lang="en-US"/>
        </a:p>
      </dgm:t>
    </dgm:pt>
    <dgm:pt modelId="{068A968A-49E8-4C29-A5F5-3CFAC93A66A5}">
      <dgm:prSet phldrT="[Text]"/>
      <dgm:spPr/>
      <dgm:t>
        <a:bodyPr/>
        <a:lstStyle/>
        <a:p>
          <a:r>
            <a:rPr lang="en-US" dirty="0"/>
            <a:t>Mobile Apps</a:t>
          </a:r>
        </a:p>
      </dgm:t>
    </dgm:pt>
    <dgm:pt modelId="{E11671A8-3511-4432-945A-B7AF6D002FF1}" type="parTrans" cxnId="{F63872A9-C5C3-449A-A14C-17E2B0548CF1}">
      <dgm:prSet/>
      <dgm:spPr/>
      <dgm:t>
        <a:bodyPr/>
        <a:lstStyle/>
        <a:p>
          <a:endParaRPr lang="en-US"/>
        </a:p>
      </dgm:t>
    </dgm:pt>
    <dgm:pt modelId="{4D57DBA3-6C03-4FC3-A409-A16C00F8248E}" type="sibTrans" cxnId="{F63872A9-C5C3-449A-A14C-17E2B0548CF1}">
      <dgm:prSet/>
      <dgm:spPr/>
      <dgm:t>
        <a:bodyPr/>
        <a:lstStyle/>
        <a:p>
          <a:endParaRPr lang="en-US"/>
        </a:p>
      </dgm:t>
    </dgm:pt>
    <dgm:pt modelId="{801E321D-575C-40E3-8E56-4E1A726364DE}">
      <dgm:prSet phldrT="[Text]"/>
      <dgm:spPr/>
      <dgm:t>
        <a:bodyPr/>
        <a:lstStyle/>
        <a:p>
          <a:r>
            <a:rPr lang="en-US" dirty="0"/>
            <a:t>For mobile </a:t>
          </a:r>
          <a:r>
            <a:rPr lang="en-US"/>
            <a:t>application back ends</a:t>
          </a:r>
          <a:endParaRPr lang="en-US" dirty="0"/>
        </a:p>
      </dgm:t>
    </dgm:pt>
    <dgm:pt modelId="{D231B1BD-3180-4513-B69C-3FD64F82EFEF}" type="parTrans" cxnId="{455142FC-7FD6-4954-A621-E107B9B53D90}">
      <dgm:prSet/>
      <dgm:spPr/>
      <dgm:t>
        <a:bodyPr/>
        <a:lstStyle/>
        <a:p>
          <a:endParaRPr lang="en-US"/>
        </a:p>
      </dgm:t>
    </dgm:pt>
    <dgm:pt modelId="{E3013F17-241A-481E-9525-2E7EDA3EC7A7}" type="sibTrans" cxnId="{455142FC-7FD6-4954-A621-E107B9B53D90}">
      <dgm:prSet/>
      <dgm:spPr/>
      <dgm:t>
        <a:bodyPr/>
        <a:lstStyle/>
        <a:p>
          <a:endParaRPr lang="en-US"/>
        </a:p>
      </dgm:t>
    </dgm:pt>
    <dgm:pt modelId="{A2E381D4-2BD2-4611-BA59-2FE2FF32C5CD}">
      <dgm:prSet phldrT="[Text]"/>
      <dgm:spPr/>
      <dgm:t>
        <a:bodyPr/>
        <a:lstStyle/>
        <a:p>
          <a:r>
            <a:rPr lang="en-US" dirty="0"/>
            <a:t>Native app features: offline sync, push notifications, client SDK’s</a:t>
          </a:r>
        </a:p>
      </dgm:t>
    </dgm:pt>
    <dgm:pt modelId="{E9F25AE5-B96F-425C-81F4-5A3F295CE699}" type="parTrans" cxnId="{5177818F-E8AA-4729-93F5-A17EC97D398B}">
      <dgm:prSet/>
      <dgm:spPr/>
      <dgm:t>
        <a:bodyPr/>
        <a:lstStyle/>
        <a:p>
          <a:endParaRPr lang="en-US"/>
        </a:p>
      </dgm:t>
    </dgm:pt>
    <dgm:pt modelId="{75C54CBA-EDDB-44A8-A2FC-09547FFB7FC5}" type="sibTrans" cxnId="{5177818F-E8AA-4729-93F5-A17EC97D398B}">
      <dgm:prSet/>
      <dgm:spPr/>
      <dgm:t>
        <a:bodyPr/>
        <a:lstStyle/>
        <a:p>
          <a:endParaRPr lang="en-US"/>
        </a:p>
      </dgm:t>
    </dgm:pt>
    <dgm:pt modelId="{971F8CE8-0E3D-44FF-89CC-AE37877F1D52}">
      <dgm:prSet phldrT="[Text]"/>
      <dgm:spPr/>
      <dgm:t>
        <a:bodyPr/>
        <a:lstStyle/>
        <a:p>
          <a:r>
            <a:rPr lang="en-US" dirty="0"/>
            <a:t>API Apps</a:t>
          </a:r>
        </a:p>
      </dgm:t>
    </dgm:pt>
    <dgm:pt modelId="{A3932C1D-1123-4F91-876B-DB210C1AE056}" type="parTrans" cxnId="{BD38322C-0649-4CAC-B9E7-2EC153C269F9}">
      <dgm:prSet/>
      <dgm:spPr/>
      <dgm:t>
        <a:bodyPr/>
        <a:lstStyle/>
        <a:p>
          <a:endParaRPr lang="en-US"/>
        </a:p>
      </dgm:t>
    </dgm:pt>
    <dgm:pt modelId="{D802EF79-0432-46CD-AC51-1B66E88681C0}" type="sibTrans" cxnId="{BD38322C-0649-4CAC-B9E7-2EC153C269F9}">
      <dgm:prSet/>
      <dgm:spPr/>
      <dgm:t>
        <a:bodyPr/>
        <a:lstStyle/>
        <a:p>
          <a:endParaRPr lang="en-US"/>
        </a:p>
      </dgm:t>
    </dgm:pt>
    <dgm:pt modelId="{7FEB68A8-B315-435C-B139-3486A65E33F5}">
      <dgm:prSet phldrT="[Text]"/>
      <dgm:spPr/>
      <dgm:t>
        <a:bodyPr/>
        <a:lstStyle/>
        <a:p>
          <a:r>
            <a:rPr lang="en-US" dirty="0"/>
            <a:t>RESTful service in the cloud</a:t>
          </a:r>
        </a:p>
      </dgm:t>
    </dgm:pt>
    <dgm:pt modelId="{A6E33186-9AE2-4050-ADBD-0601825EAD95}" type="parTrans" cxnId="{B551D9A3-0E83-46A4-BB49-D3D5FE243048}">
      <dgm:prSet/>
      <dgm:spPr/>
      <dgm:t>
        <a:bodyPr/>
        <a:lstStyle/>
        <a:p>
          <a:endParaRPr lang="en-US"/>
        </a:p>
      </dgm:t>
    </dgm:pt>
    <dgm:pt modelId="{7EB8708B-5A1C-4A3A-B8BB-77D29B8241FD}" type="sibTrans" cxnId="{B551D9A3-0E83-46A4-BB49-D3D5FE243048}">
      <dgm:prSet/>
      <dgm:spPr/>
      <dgm:t>
        <a:bodyPr/>
        <a:lstStyle/>
        <a:p>
          <a:endParaRPr lang="en-US"/>
        </a:p>
      </dgm:t>
    </dgm:pt>
    <dgm:pt modelId="{AF0486FB-93E6-4174-832F-434F9471DBE5}">
      <dgm:prSet phldrT="[Text]"/>
      <dgm:spPr/>
      <dgm:t>
        <a:bodyPr/>
        <a:lstStyle/>
        <a:p>
          <a:r>
            <a:rPr lang="en-US" dirty="0"/>
            <a:t>Simple API access control</a:t>
          </a:r>
        </a:p>
      </dgm:t>
    </dgm:pt>
    <dgm:pt modelId="{82CD80DB-A5AD-4152-B203-444687FDEC74}" type="parTrans" cxnId="{67C9D897-9E3E-4AA8-A627-2BA6FFB5EF04}">
      <dgm:prSet/>
      <dgm:spPr/>
      <dgm:t>
        <a:bodyPr/>
        <a:lstStyle/>
        <a:p>
          <a:endParaRPr lang="en-US"/>
        </a:p>
      </dgm:t>
    </dgm:pt>
    <dgm:pt modelId="{584FDFE3-9117-4A81-9B1A-EDA770A7B30A}" type="sibTrans" cxnId="{67C9D897-9E3E-4AA8-A627-2BA6FFB5EF04}">
      <dgm:prSet/>
      <dgm:spPr/>
      <dgm:t>
        <a:bodyPr/>
        <a:lstStyle/>
        <a:p>
          <a:endParaRPr lang="en-US"/>
        </a:p>
      </dgm:t>
    </dgm:pt>
    <dgm:pt modelId="{2A77F0CF-4430-4943-B6D7-1FBAC1FFE8B5}">
      <dgm:prSet phldrT="[Text]"/>
      <dgm:spPr/>
      <dgm:t>
        <a:bodyPr/>
        <a:lstStyle/>
        <a:p>
          <a:r>
            <a:rPr lang="en-US" dirty="0"/>
            <a:t>Mostly accessed via browser? Good fit.</a:t>
          </a:r>
        </a:p>
      </dgm:t>
    </dgm:pt>
    <dgm:pt modelId="{B2D25FA8-2D96-4AFE-8638-978CAAEFA829}" type="parTrans" cxnId="{4A068448-8625-4C16-AE72-E50914C8F9B0}">
      <dgm:prSet/>
      <dgm:spPr/>
      <dgm:t>
        <a:bodyPr/>
        <a:lstStyle/>
        <a:p>
          <a:endParaRPr lang="en-US"/>
        </a:p>
      </dgm:t>
    </dgm:pt>
    <dgm:pt modelId="{E089B038-6F09-4432-88AC-DA090B8C856C}" type="sibTrans" cxnId="{4A068448-8625-4C16-AE72-E50914C8F9B0}">
      <dgm:prSet/>
      <dgm:spPr/>
      <dgm:t>
        <a:bodyPr/>
        <a:lstStyle/>
        <a:p>
          <a:endParaRPr lang="en-US"/>
        </a:p>
      </dgm:t>
    </dgm:pt>
    <dgm:pt modelId="{CC1BCAF0-4B71-4637-B6FC-8CC3024FBA4B}">
      <dgm:prSet phldrT="[Text]"/>
      <dgm:spPr/>
      <dgm:t>
        <a:bodyPr/>
        <a:lstStyle/>
        <a:p>
          <a:r>
            <a:rPr lang="en-US" dirty="0"/>
            <a:t>Integration with Logic Apps</a:t>
          </a:r>
        </a:p>
      </dgm:t>
    </dgm:pt>
    <dgm:pt modelId="{AAA6199B-94D3-425C-B72E-BDEE7C051AF7}" type="parTrans" cxnId="{D4FA1309-9C58-4026-9960-30CC31430958}">
      <dgm:prSet/>
      <dgm:spPr/>
      <dgm:t>
        <a:bodyPr/>
        <a:lstStyle/>
        <a:p>
          <a:endParaRPr lang="en-US"/>
        </a:p>
      </dgm:t>
    </dgm:pt>
    <dgm:pt modelId="{AF66B43D-AF81-4C90-8B9C-556F2BA537FB}" type="sibTrans" cxnId="{D4FA1309-9C58-4026-9960-30CC31430958}">
      <dgm:prSet/>
      <dgm:spPr/>
      <dgm:t>
        <a:bodyPr/>
        <a:lstStyle/>
        <a:p>
          <a:endParaRPr lang="en-US"/>
        </a:p>
      </dgm:t>
    </dgm:pt>
    <dgm:pt modelId="{F4FF54DB-0AFC-482F-856F-2A61115468C0}">
      <dgm:prSet phldrT="[Text]"/>
      <dgm:spPr/>
      <dgm:t>
        <a:bodyPr/>
        <a:lstStyle/>
        <a:p>
          <a:r>
            <a:rPr lang="en-US" dirty="0"/>
            <a:t>Logic Apps</a:t>
          </a:r>
        </a:p>
      </dgm:t>
    </dgm:pt>
    <dgm:pt modelId="{3C5FD7CE-1BD0-4FC9-A2D4-0261A885441A}" type="parTrans" cxnId="{6CDF276C-6043-4BC4-9D81-4BBCE93E2E9C}">
      <dgm:prSet/>
      <dgm:spPr/>
      <dgm:t>
        <a:bodyPr/>
        <a:lstStyle/>
        <a:p>
          <a:endParaRPr lang="en-US"/>
        </a:p>
      </dgm:t>
    </dgm:pt>
    <dgm:pt modelId="{2A8B453E-8CCF-4F01-A713-3328739398BC}" type="sibTrans" cxnId="{6CDF276C-6043-4BC4-9D81-4BBCE93E2E9C}">
      <dgm:prSet/>
      <dgm:spPr/>
      <dgm:t>
        <a:bodyPr/>
        <a:lstStyle/>
        <a:p>
          <a:endParaRPr lang="en-US"/>
        </a:p>
      </dgm:t>
    </dgm:pt>
    <dgm:pt modelId="{26BCD5AA-B003-423D-8683-9DD6A60DB587}">
      <dgm:prSet phldrT="[Text]"/>
      <dgm:spPr/>
      <dgm:t>
        <a:bodyPr/>
        <a:lstStyle/>
        <a:p>
          <a:r>
            <a:rPr lang="en-US" dirty="0"/>
            <a:t>Automate access and use of data sources with no code</a:t>
          </a:r>
        </a:p>
      </dgm:t>
    </dgm:pt>
    <dgm:pt modelId="{90DB9FEB-5BF0-4C3E-A411-B2214D217390}" type="parTrans" cxnId="{438C7E5B-F54C-49D5-BE88-A8DD02C8809E}">
      <dgm:prSet/>
      <dgm:spPr/>
      <dgm:t>
        <a:bodyPr/>
        <a:lstStyle/>
        <a:p>
          <a:endParaRPr lang="en-US"/>
        </a:p>
      </dgm:t>
    </dgm:pt>
    <dgm:pt modelId="{D7F860FF-86BC-457A-90F7-7AD664DD545D}" type="sibTrans" cxnId="{438C7E5B-F54C-49D5-BE88-A8DD02C8809E}">
      <dgm:prSet/>
      <dgm:spPr/>
      <dgm:t>
        <a:bodyPr/>
        <a:lstStyle/>
        <a:p>
          <a:endParaRPr lang="en-US"/>
        </a:p>
      </dgm:t>
    </dgm:pt>
    <dgm:pt modelId="{D89F3233-D769-48F0-80EB-1932B5572C2A}">
      <dgm:prSet phldrT="[Text]"/>
      <dgm:spPr/>
      <dgm:t>
        <a:bodyPr/>
        <a:lstStyle/>
        <a:p>
          <a:r>
            <a:rPr lang="en-US" dirty="0"/>
            <a:t>Can integrate with API Apps, Functions, other services</a:t>
          </a:r>
        </a:p>
      </dgm:t>
    </dgm:pt>
    <dgm:pt modelId="{7E159700-4B01-4049-B218-0BC664EC4433}" type="parTrans" cxnId="{20489764-0995-4368-AF8B-5AFB36B2F3D2}">
      <dgm:prSet/>
      <dgm:spPr/>
      <dgm:t>
        <a:bodyPr/>
        <a:lstStyle/>
        <a:p>
          <a:endParaRPr lang="en-US"/>
        </a:p>
      </dgm:t>
    </dgm:pt>
    <dgm:pt modelId="{AFFA84A1-5A37-42F5-B093-9EB53DFEC8BD}" type="sibTrans" cxnId="{20489764-0995-4368-AF8B-5AFB36B2F3D2}">
      <dgm:prSet/>
      <dgm:spPr/>
      <dgm:t>
        <a:bodyPr/>
        <a:lstStyle/>
        <a:p>
          <a:endParaRPr lang="en-US"/>
        </a:p>
      </dgm:t>
    </dgm:pt>
    <dgm:pt modelId="{73B37CCB-1DD2-4A90-88C4-51945220E2B6}" type="pres">
      <dgm:prSet presAssocID="{5AB9F14A-F360-4344-92B0-E19FE31BE92E}" presName="Name0" presStyleCnt="0">
        <dgm:presLayoutVars>
          <dgm:dir/>
          <dgm:animLvl val="lvl"/>
          <dgm:resizeHandles val="exact"/>
        </dgm:presLayoutVars>
      </dgm:prSet>
      <dgm:spPr/>
    </dgm:pt>
    <dgm:pt modelId="{0C181C3F-1263-46D0-B219-A041D3501389}" type="pres">
      <dgm:prSet presAssocID="{2ADCD2AE-F9F7-48F6-A30F-A7906F65D075}" presName="composite" presStyleCnt="0"/>
      <dgm:spPr/>
    </dgm:pt>
    <dgm:pt modelId="{8F629178-F6CF-4E30-B53C-888B4478ADFB}" type="pres">
      <dgm:prSet presAssocID="{2ADCD2AE-F9F7-48F6-A30F-A7906F65D075}" presName="parTx" presStyleLbl="alignNode1" presStyleIdx="0" presStyleCnt="4">
        <dgm:presLayoutVars>
          <dgm:chMax val="0"/>
          <dgm:chPref val="0"/>
          <dgm:bulletEnabled val="1"/>
        </dgm:presLayoutVars>
      </dgm:prSet>
      <dgm:spPr/>
    </dgm:pt>
    <dgm:pt modelId="{B22D69B4-CE41-4455-9075-8E1FCC830048}" type="pres">
      <dgm:prSet presAssocID="{2ADCD2AE-F9F7-48F6-A30F-A7906F65D075}" presName="desTx" presStyleLbl="alignAccFollowNode1" presStyleIdx="0" presStyleCnt="4">
        <dgm:presLayoutVars>
          <dgm:bulletEnabled val="1"/>
        </dgm:presLayoutVars>
      </dgm:prSet>
      <dgm:spPr/>
    </dgm:pt>
    <dgm:pt modelId="{F63A29E7-F8A6-43E3-A5AF-FE271A483990}" type="pres">
      <dgm:prSet presAssocID="{F3CA948C-CAB6-49D8-B4D5-DBC695C8293D}" presName="space" presStyleCnt="0"/>
      <dgm:spPr/>
    </dgm:pt>
    <dgm:pt modelId="{0B9EC8F9-EFF3-4474-9601-DB00DEF856E0}" type="pres">
      <dgm:prSet presAssocID="{068A968A-49E8-4C29-A5F5-3CFAC93A66A5}" presName="composite" presStyleCnt="0"/>
      <dgm:spPr/>
    </dgm:pt>
    <dgm:pt modelId="{DE90119F-2889-46CA-B785-2E05F756AD75}" type="pres">
      <dgm:prSet presAssocID="{068A968A-49E8-4C29-A5F5-3CFAC93A66A5}" presName="parTx" presStyleLbl="alignNode1" presStyleIdx="1" presStyleCnt="4">
        <dgm:presLayoutVars>
          <dgm:chMax val="0"/>
          <dgm:chPref val="0"/>
          <dgm:bulletEnabled val="1"/>
        </dgm:presLayoutVars>
      </dgm:prSet>
      <dgm:spPr/>
    </dgm:pt>
    <dgm:pt modelId="{D3FF66E6-F5B9-4697-ABE1-3CE27FDA6E33}" type="pres">
      <dgm:prSet presAssocID="{068A968A-49E8-4C29-A5F5-3CFAC93A66A5}" presName="desTx" presStyleLbl="alignAccFollowNode1" presStyleIdx="1" presStyleCnt="4">
        <dgm:presLayoutVars>
          <dgm:bulletEnabled val="1"/>
        </dgm:presLayoutVars>
      </dgm:prSet>
      <dgm:spPr/>
    </dgm:pt>
    <dgm:pt modelId="{967B5828-3D35-4E9A-96DB-EA2FDD5B33AB}" type="pres">
      <dgm:prSet presAssocID="{4D57DBA3-6C03-4FC3-A409-A16C00F8248E}" presName="space" presStyleCnt="0"/>
      <dgm:spPr/>
    </dgm:pt>
    <dgm:pt modelId="{D75D3F5F-E5DD-4A44-9FE7-3FA2F42E4306}" type="pres">
      <dgm:prSet presAssocID="{971F8CE8-0E3D-44FF-89CC-AE37877F1D52}" presName="composite" presStyleCnt="0"/>
      <dgm:spPr/>
    </dgm:pt>
    <dgm:pt modelId="{8217C196-A5C8-41F7-9D37-0C3D0A9C7E35}" type="pres">
      <dgm:prSet presAssocID="{971F8CE8-0E3D-44FF-89CC-AE37877F1D52}" presName="parTx" presStyleLbl="alignNode1" presStyleIdx="2" presStyleCnt="4">
        <dgm:presLayoutVars>
          <dgm:chMax val="0"/>
          <dgm:chPref val="0"/>
          <dgm:bulletEnabled val="1"/>
        </dgm:presLayoutVars>
      </dgm:prSet>
      <dgm:spPr/>
    </dgm:pt>
    <dgm:pt modelId="{8606CBC6-1EBD-4F2C-B9DA-CB801E40CC49}" type="pres">
      <dgm:prSet presAssocID="{971F8CE8-0E3D-44FF-89CC-AE37877F1D52}" presName="desTx" presStyleLbl="alignAccFollowNode1" presStyleIdx="2" presStyleCnt="4">
        <dgm:presLayoutVars>
          <dgm:bulletEnabled val="1"/>
        </dgm:presLayoutVars>
      </dgm:prSet>
      <dgm:spPr/>
    </dgm:pt>
    <dgm:pt modelId="{DDE3B32D-D4E3-4CF0-A528-453CFBD9E7E5}" type="pres">
      <dgm:prSet presAssocID="{D802EF79-0432-46CD-AC51-1B66E88681C0}" presName="space" presStyleCnt="0"/>
      <dgm:spPr/>
    </dgm:pt>
    <dgm:pt modelId="{907BD7A2-F38A-42E3-8B30-EAC65CA8A3F4}" type="pres">
      <dgm:prSet presAssocID="{F4FF54DB-0AFC-482F-856F-2A61115468C0}" presName="composite" presStyleCnt="0"/>
      <dgm:spPr/>
    </dgm:pt>
    <dgm:pt modelId="{453BF8D6-F6CF-4182-9EC1-963A2576FE35}" type="pres">
      <dgm:prSet presAssocID="{F4FF54DB-0AFC-482F-856F-2A61115468C0}" presName="parTx" presStyleLbl="alignNode1" presStyleIdx="3" presStyleCnt="4">
        <dgm:presLayoutVars>
          <dgm:chMax val="0"/>
          <dgm:chPref val="0"/>
          <dgm:bulletEnabled val="1"/>
        </dgm:presLayoutVars>
      </dgm:prSet>
      <dgm:spPr/>
    </dgm:pt>
    <dgm:pt modelId="{0C340C27-D129-41EF-B096-B88E13A3A536}" type="pres">
      <dgm:prSet presAssocID="{F4FF54DB-0AFC-482F-856F-2A61115468C0}" presName="desTx" presStyleLbl="alignAccFollowNode1" presStyleIdx="3" presStyleCnt="4">
        <dgm:presLayoutVars>
          <dgm:bulletEnabled val="1"/>
        </dgm:presLayoutVars>
      </dgm:prSet>
      <dgm:spPr/>
    </dgm:pt>
  </dgm:ptLst>
  <dgm:cxnLst>
    <dgm:cxn modelId="{20489764-0995-4368-AF8B-5AFB36B2F3D2}" srcId="{F4FF54DB-0AFC-482F-856F-2A61115468C0}" destId="{D89F3233-D769-48F0-80EB-1932B5572C2A}" srcOrd="1" destOrd="0" parTransId="{7E159700-4B01-4049-B218-0BC664EC4433}" sibTransId="{AFFA84A1-5A37-42F5-B093-9EB53DFEC8BD}"/>
    <dgm:cxn modelId="{760E07A3-8793-4514-91A9-AAF4171D2F3E}" type="presOf" srcId="{26BCD5AA-B003-423D-8683-9DD6A60DB587}" destId="{0C340C27-D129-41EF-B096-B88E13A3A536}" srcOrd="0" destOrd="0" presId="urn:microsoft.com/office/officeart/2005/8/layout/hList1"/>
    <dgm:cxn modelId="{F63872A9-C5C3-449A-A14C-17E2B0548CF1}" srcId="{5AB9F14A-F360-4344-92B0-E19FE31BE92E}" destId="{068A968A-49E8-4C29-A5F5-3CFAC93A66A5}" srcOrd="1" destOrd="0" parTransId="{E11671A8-3511-4432-945A-B7AF6D002FF1}" sibTransId="{4D57DBA3-6C03-4FC3-A409-A16C00F8248E}"/>
    <dgm:cxn modelId="{DB7C9577-C480-4AD7-8C61-E42D04DE2008}" type="presOf" srcId="{5AB9F14A-F360-4344-92B0-E19FE31BE92E}" destId="{73B37CCB-1DD2-4A90-88C4-51945220E2B6}" srcOrd="0" destOrd="0" presId="urn:microsoft.com/office/officeart/2005/8/layout/hList1"/>
    <dgm:cxn modelId="{438C7E5B-F54C-49D5-BE88-A8DD02C8809E}" srcId="{F4FF54DB-0AFC-482F-856F-2A61115468C0}" destId="{26BCD5AA-B003-423D-8683-9DD6A60DB587}" srcOrd="0" destOrd="0" parTransId="{90DB9FEB-5BF0-4C3E-A411-B2214D217390}" sibTransId="{D7F860FF-86BC-457A-90F7-7AD664DD545D}"/>
    <dgm:cxn modelId="{00B2F515-7A65-4584-808A-261F04D62DF2}" type="presOf" srcId="{73F0CD3A-755B-4EE7-8A74-7C311A1735D3}" destId="{B22D69B4-CE41-4455-9075-8E1FCC830048}" srcOrd="0" destOrd="0" presId="urn:microsoft.com/office/officeart/2005/8/layout/hList1"/>
    <dgm:cxn modelId="{D4FA1309-9C58-4026-9960-30CC31430958}" srcId="{971F8CE8-0E3D-44FF-89CC-AE37877F1D52}" destId="{CC1BCAF0-4B71-4637-B6FC-8CC3024FBA4B}" srcOrd="2" destOrd="0" parTransId="{AAA6199B-94D3-425C-B72E-BDEE7C051AF7}" sibTransId="{AF66B43D-AF81-4C90-8B9C-556F2BA537FB}"/>
    <dgm:cxn modelId="{2649EDCD-3DB1-471E-BDC4-45F818AB973F}" type="presOf" srcId="{7FEB68A8-B315-435C-B139-3486A65E33F5}" destId="{8606CBC6-1EBD-4F2C-B9DA-CB801E40CC49}" srcOrd="0" destOrd="0" presId="urn:microsoft.com/office/officeart/2005/8/layout/hList1"/>
    <dgm:cxn modelId="{C9E056FB-2BAB-4AF7-A3A0-9F7D6B5C183F}" type="presOf" srcId="{2ADCD2AE-F9F7-48F6-A30F-A7906F65D075}" destId="{8F629178-F6CF-4E30-B53C-888B4478ADFB}" srcOrd="0" destOrd="0" presId="urn:microsoft.com/office/officeart/2005/8/layout/hList1"/>
    <dgm:cxn modelId="{A4CF80BE-1804-48CE-BD7F-89A53BDE5FA8}" type="presOf" srcId="{971F8CE8-0E3D-44FF-89CC-AE37877F1D52}" destId="{8217C196-A5C8-41F7-9D37-0C3D0A9C7E35}" srcOrd="0" destOrd="0" presId="urn:microsoft.com/office/officeart/2005/8/layout/hList1"/>
    <dgm:cxn modelId="{AC3FB743-C0DE-49D3-919D-A2D3CC0F71D3}" srcId="{5AB9F14A-F360-4344-92B0-E19FE31BE92E}" destId="{2ADCD2AE-F9F7-48F6-A30F-A7906F65D075}" srcOrd="0" destOrd="0" parTransId="{82155B18-6B85-453D-8B25-B9D17FB56BB5}" sibTransId="{F3CA948C-CAB6-49D8-B4D5-DBC695C8293D}"/>
    <dgm:cxn modelId="{BD38322C-0649-4CAC-B9E7-2EC153C269F9}" srcId="{5AB9F14A-F360-4344-92B0-E19FE31BE92E}" destId="{971F8CE8-0E3D-44FF-89CC-AE37877F1D52}" srcOrd="2" destOrd="0" parTransId="{A3932C1D-1123-4F91-876B-DB210C1AE056}" sibTransId="{D802EF79-0432-46CD-AC51-1B66E88681C0}"/>
    <dgm:cxn modelId="{4A068448-8625-4C16-AE72-E50914C8F9B0}" srcId="{2ADCD2AE-F9F7-48F6-A30F-A7906F65D075}" destId="{2A77F0CF-4430-4943-B6D7-1FBAC1FFE8B5}" srcOrd="1" destOrd="0" parTransId="{B2D25FA8-2D96-4AFE-8638-978CAAEFA829}" sibTransId="{E089B038-6F09-4432-88AC-DA090B8C856C}"/>
    <dgm:cxn modelId="{36587799-CA19-41FD-8615-B6F8978C4C1C}" type="presOf" srcId="{068A968A-49E8-4C29-A5F5-3CFAC93A66A5}" destId="{DE90119F-2889-46CA-B785-2E05F756AD75}" srcOrd="0" destOrd="0" presId="urn:microsoft.com/office/officeart/2005/8/layout/hList1"/>
    <dgm:cxn modelId="{87AA506D-2055-4969-98F1-2F7508795AAC}" srcId="{2ADCD2AE-F9F7-48F6-A30F-A7906F65D075}" destId="{73F0CD3A-755B-4EE7-8A74-7C311A1735D3}" srcOrd="0" destOrd="0" parTransId="{F4F508A1-E741-448A-A24E-47FE107A7846}" sibTransId="{BBA41361-0B8A-4D13-88D8-5DFE777539AC}"/>
    <dgm:cxn modelId="{67C9D897-9E3E-4AA8-A627-2BA6FFB5EF04}" srcId="{971F8CE8-0E3D-44FF-89CC-AE37877F1D52}" destId="{AF0486FB-93E6-4174-832F-434F9471DBE5}" srcOrd="1" destOrd="0" parTransId="{82CD80DB-A5AD-4152-B203-444687FDEC74}" sibTransId="{584FDFE3-9117-4A81-9B1A-EDA770A7B30A}"/>
    <dgm:cxn modelId="{B83FBC24-9322-47CF-AF58-995FFC0A26C0}" type="presOf" srcId="{A2E381D4-2BD2-4611-BA59-2FE2FF32C5CD}" destId="{D3FF66E6-F5B9-4697-ABE1-3CE27FDA6E33}" srcOrd="0" destOrd="1" presId="urn:microsoft.com/office/officeart/2005/8/layout/hList1"/>
    <dgm:cxn modelId="{6DB4E115-4A57-4DF0-8297-B58FAF2CF325}" type="presOf" srcId="{D89F3233-D769-48F0-80EB-1932B5572C2A}" destId="{0C340C27-D129-41EF-B096-B88E13A3A536}" srcOrd="0" destOrd="1" presId="urn:microsoft.com/office/officeart/2005/8/layout/hList1"/>
    <dgm:cxn modelId="{455142FC-7FD6-4954-A621-E107B9B53D90}" srcId="{068A968A-49E8-4C29-A5F5-3CFAC93A66A5}" destId="{801E321D-575C-40E3-8E56-4E1A726364DE}" srcOrd="0" destOrd="0" parTransId="{D231B1BD-3180-4513-B69C-3FD64F82EFEF}" sibTransId="{E3013F17-241A-481E-9525-2E7EDA3EC7A7}"/>
    <dgm:cxn modelId="{8BD19D43-BEB9-49E6-8FA5-2CC67DAC0472}" type="presOf" srcId="{CC1BCAF0-4B71-4637-B6FC-8CC3024FBA4B}" destId="{8606CBC6-1EBD-4F2C-B9DA-CB801E40CC49}" srcOrd="0" destOrd="2" presId="urn:microsoft.com/office/officeart/2005/8/layout/hList1"/>
    <dgm:cxn modelId="{3A320B29-26EA-4C3D-8835-F3107D21BA82}" type="presOf" srcId="{2A77F0CF-4430-4943-B6D7-1FBAC1FFE8B5}" destId="{B22D69B4-CE41-4455-9075-8E1FCC830048}" srcOrd="0" destOrd="1" presId="urn:microsoft.com/office/officeart/2005/8/layout/hList1"/>
    <dgm:cxn modelId="{B551D9A3-0E83-46A4-BB49-D3D5FE243048}" srcId="{971F8CE8-0E3D-44FF-89CC-AE37877F1D52}" destId="{7FEB68A8-B315-435C-B139-3486A65E33F5}" srcOrd="0" destOrd="0" parTransId="{A6E33186-9AE2-4050-ADBD-0601825EAD95}" sibTransId="{7EB8708B-5A1C-4A3A-B8BB-77D29B8241FD}"/>
    <dgm:cxn modelId="{AF99C32A-132F-40D1-AFB3-E9B52ADB9AF3}" type="presOf" srcId="{F4FF54DB-0AFC-482F-856F-2A61115468C0}" destId="{453BF8D6-F6CF-4182-9EC1-963A2576FE35}" srcOrd="0" destOrd="0" presId="urn:microsoft.com/office/officeart/2005/8/layout/hList1"/>
    <dgm:cxn modelId="{51822A4C-ED25-489D-B9F4-CB2E68D26387}" type="presOf" srcId="{AF0486FB-93E6-4174-832F-434F9471DBE5}" destId="{8606CBC6-1EBD-4F2C-B9DA-CB801E40CC49}" srcOrd="0" destOrd="1" presId="urn:microsoft.com/office/officeart/2005/8/layout/hList1"/>
    <dgm:cxn modelId="{7CE5198C-7032-429F-AD27-FF61A36D752B}" type="presOf" srcId="{801E321D-575C-40E3-8E56-4E1A726364DE}" destId="{D3FF66E6-F5B9-4697-ABE1-3CE27FDA6E33}" srcOrd="0" destOrd="0" presId="urn:microsoft.com/office/officeart/2005/8/layout/hList1"/>
    <dgm:cxn modelId="{6CDF276C-6043-4BC4-9D81-4BBCE93E2E9C}" srcId="{5AB9F14A-F360-4344-92B0-E19FE31BE92E}" destId="{F4FF54DB-0AFC-482F-856F-2A61115468C0}" srcOrd="3" destOrd="0" parTransId="{3C5FD7CE-1BD0-4FC9-A2D4-0261A885441A}" sibTransId="{2A8B453E-8CCF-4F01-A713-3328739398BC}"/>
    <dgm:cxn modelId="{5177818F-E8AA-4729-93F5-A17EC97D398B}" srcId="{068A968A-49E8-4C29-A5F5-3CFAC93A66A5}" destId="{A2E381D4-2BD2-4611-BA59-2FE2FF32C5CD}" srcOrd="1" destOrd="0" parTransId="{E9F25AE5-B96F-425C-81F4-5A3F295CE699}" sibTransId="{75C54CBA-EDDB-44A8-A2FC-09547FFB7FC5}"/>
    <dgm:cxn modelId="{6CA4F956-3701-4964-91E7-BCEF0AFF8F5A}" type="presParOf" srcId="{73B37CCB-1DD2-4A90-88C4-51945220E2B6}" destId="{0C181C3F-1263-46D0-B219-A041D3501389}" srcOrd="0" destOrd="0" presId="urn:microsoft.com/office/officeart/2005/8/layout/hList1"/>
    <dgm:cxn modelId="{41A760B6-0412-4C3E-8499-2A8B5C75ED9D}" type="presParOf" srcId="{0C181C3F-1263-46D0-B219-A041D3501389}" destId="{8F629178-F6CF-4E30-B53C-888B4478ADFB}" srcOrd="0" destOrd="0" presId="urn:microsoft.com/office/officeart/2005/8/layout/hList1"/>
    <dgm:cxn modelId="{7445BA8C-4C75-4A28-B30D-E01A5940152C}" type="presParOf" srcId="{0C181C3F-1263-46D0-B219-A041D3501389}" destId="{B22D69B4-CE41-4455-9075-8E1FCC830048}" srcOrd="1" destOrd="0" presId="urn:microsoft.com/office/officeart/2005/8/layout/hList1"/>
    <dgm:cxn modelId="{29C2A1FC-697D-4F4D-997A-D222B73BD16F}" type="presParOf" srcId="{73B37CCB-1DD2-4A90-88C4-51945220E2B6}" destId="{F63A29E7-F8A6-43E3-A5AF-FE271A483990}" srcOrd="1" destOrd="0" presId="urn:microsoft.com/office/officeart/2005/8/layout/hList1"/>
    <dgm:cxn modelId="{40EFA681-5054-42C1-92AD-98A12B481D6E}" type="presParOf" srcId="{73B37CCB-1DD2-4A90-88C4-51945220E2B6}" destId="{0B9EC8F9-EFF3-4474-9601-DB00DEF856E0}" srcOrd="2" destOrd="0" presId="urn:microsoft.com/office/officeart/2005/8/layout/hList1"/>
    <dgm:cxn modelId="{B39B8404-EB7A-4D02-A43A-09E06513F5C3}" type="presParOf" srcId="{0B9EC8F9-EFF3-4474-9601-DB00DEF856E0}" destId="{DE90119F-2889-46CA-B785-2E05F756AD75}" srcOrd="0" destOrd="0" presId="urn:microsoft.com/office/officeart/2005/8/layout/hList1"/>
    <dgm:cxn modelId="{D747D867-14EC-4565-8C07-651AC694C60F}" type="presParOf" srcId="{0B9EC8F9-EFF3-4474-9601-DB00DEF856E0}" destId="{D3FF66E6-F5B9-4697-ABE1-3CE27FDA6E33}" srcOrd="1" destOrd="0" presId="urn:microsoft.com/office/officeart/2005/8/layout/hList1"/>
    <dgm:cxn modelId="{63B373A1-CC97-429B-BD1F-C920C8B22B23}" type="presParOf" srcId="{73B37CCB-1DD2-4A90-88C4-51945220E2B6}" destId="{967B5828-3D35-4E9A-96DB-EA2FDD5B33AB}" srcOrd="3" destOrd="0" presId="urn:microsoft.com/office/officeart/2005/8/layout/hList1"/>
    <dgm:cxn modelId="{37B0510C-020D-4440-AFB9-191F10DA5100}" type="presParOf" srcId="{73B37CCB-1DD2-4A90-88C4-51945220E2B6}" destId="{D75D3F5F-E5DD-4A44-9FE7-3FA2F42E4306}" srcOrd="4" destOrd="0" presId="urn:microsoft.com/office/officeart/2005/8/layout/hList1"/>
    <dgm:cxn modelId="{A331ECBD-942A-4983-988E-453C20897E10}" type="presParOf" srcId="{D75D3F5F-E5DD-4A44-9FE7-3FA2F42E4306}" destId="{8217C196-A5C8-41F7-9D37-0C3D0A9C7E35}" srcOrd="0" destOrd="0" presId="urn:microsoft.com/office/officeart/2005/8/layout/hList1"/>
    <dgm:cxn modelId="{EFE0AA7D-AFEC-44AE-9E61-6F4D937D913F}" type="presParOf" srcId="{D75D3F5F-E5DD-4A44-9FE7-3FA2F42E4306}" destId="{8606CBC6-1EBD-4F2C-B9DA-CB801E40CC49}" srcOrd="1" destOrd="0" presId="urn:microsoft.com/office/officeart/2005/8/layout/hList1"/>
    <dgm:cxn modelId="{D74FB1C9-3A88-4A8F-AE6B-33C02D06F9BE}" type="presParOf" srcId="{73B37CCB-1DD2-4A90-88C4-51945220E2B6}" destId="{DDE3B32D-D4E3-4CF0-A528-453CFBD9E7E5}" srcOrd="5" destOrd="0" presId="urn:microsoft.com/office/officeart/2005/8/layout/hList1"/>
    <dgm:cxn modelId="{5B70D18C-308A-486D-8A54-31C24CF2D36D}" type="presParOf" srcId="{73B37CCB-1DD2-4A90-88C4-51945220E2B6}" destId="{907BD7A2-F38A-42E3-8B30-EAC65CA8A3F4}" srcOrd="6" destOrd="0" presId="urn:microsoft.com/office/officeart/2005/8/layout/hList1"/>
    <dgm:cxn modelId="{77D53185-EDAD-4114-92F3-CC1BFD097AAD}" type="presParOf" srcId="{907BD7A2-F38A-42E3-8B30-EAC65CA8A3F4}" destId="{453BF8D6-F6CF-4182-9EC1-963A2576FE35}" srcOrd="0" destOrd="0" presId="urn:microsoft.com/office/officeart/2005/8/layout/hList1"/>
    <dgm:cxn modelId="{E8B1440D-3FC6-4F3B-A847-90AC741BA011}" type="presParOf" srcId="{907BD7A2-F38A-42E3-8B30-EAC65CA8A3F4}" destId="{0C340C27-D129-41EF-B096-B88E13A3A53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33D78-15D5-3941-815F-4A20D919A964}">
      <dsp:nvSpPr>
        <dsp:cNvPr id="0" name=""/>
        <dsp:cNvSpPr/>
      </dsp:nvSpPr>
      <dsp:spPr>
        <a:xfrm>
          <a:off x="-6373792" y="-975273"/>
          <a:ext cx="7589347" cy="7589347"/>
        </a:xfrm>
        <a:prstGeom prst="blockArc">
          <a:avLst>
            <a:gd name="adj1" fmla="val 18900000"/>
            <a:gd name="adj2" fmla="val 2700000"/>
            <a:gd name="adj3" fmla="val 28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28053F-A8AC-514B-AA9C-CC01CF1280D6}">
      <dsp:nvSpPr>
        <dsp:cNvPr id="0" name=""/>
        <dsp:cNvSpPr/>
      </dsp:nvSpPr>
      <dsp:spPr>
        <a:xfrm>
          <a:off x="782665" y="56388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Delivering same functionality to multiple deployment environments</a:t>
          </a:r>
        </a:p>
      </dsp:txBody>
      <dsp:txXfrm>
        <a:off x="782665" y="563880"/>
        <a:ext cx="11102917" cy="1127760"/>
      </dsp:txXfrm>
    </dsp:sp>
    <dsp:sp modelId="{B0A269CC-2828-694B-9966-C59A4D922CAA}">
      <dsp:nvSpPr>
        <dsp:cNvPr id="0" name=""/>
        <dsp:cNvSpPr/>
      </dsp:nvSpPr>
      <dsp:spPr>
        <a:xfrm>
          <a:off x="77815" y="42291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4160FF-5BDC-6B42-8288-7819A155141B}">
      <dsp:nvSpPr>
        <dsp:cNvPr id="0" name=""/>
        <dsp:cNvSpPr/>
      </dsp:nvSpPr>
      <dsp:spPr>
        <a:xfrm>
          <a:off x="1192606" y="2255520"/>
          <a:ext cx="10692976"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Ensuring consistency and avoiding dependency hell</a:t>
          </a:r>
        </a:p>
      </dsp:txBody>
      <dsp:txXfrm>
        <a:off x="1192606" y="2255520"/>
        <a:ext cx="10692976" cy="1127760"/>
      </dsp:txXfrm>
    </dsp:sp>
    <dsp:sp modelId="{08DB3915-B5EC-784F-8C6C-18EBCBBF68AE}">
      <dsp:nvSpPr>
        <dsp:cNvPr id="0" name=""/>
        <dsp:cNvSpPr/>
      </dsp:nvSpPr>
      <dsp:spPr>
        <a:xfrm>
          <a:off x="487756" y="211455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C20123-8FE7-3A42-A85B-D88CF876E7D5}">
      <dsp:nvSpPr>
        <dsp:cNvPr id="0" name=""/>
        <dsp:cNvSpPr/>
      </dsp:nvSpPr>
      <dsp:spPr>
        <a:xfrm>
          <a:off x="782665" y="394716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Unable to migrate and scale apps while maintaining compatibility</a:t>
          </a:r>
        </a:p>
      </dsp:txBody>
      <dsp:txXfrm>
        <a:off x="782665" y="3947160"/>
        <a:ext cx="11102917" cy="1127760"/>
      </dsp:txXfrm>
    </dsp:sp>
    <dsp:sp modelId="{4789AA69-1F6B-3B46-91D8-73CEB1BC46CA}">
      <dsp:nvSpPr>
        <dsp:cNvPr id="0" name=""/>
        <dsp:cNvSpPr/>
      </dsp:nvSpPr>
      <dsp:spPr>
        <a:xfrm>
          <a:off x="77815" y="380619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D6B7B-333C-1A4F-BACB-0C98C73CEFF8}">
      <dsp:nvSpPr>
        <dsp:cNvPr id="0" name=""/>
        <dsp:cNvSpPr/>
      </dsp:nvSpPr>
      <dsp:spPr>
        <a:xfrm>
          <a:off x="-2456814" y="-379448"/>
          <a:ext cx="2933595" cy="2933595"/>
        </a:xfrm>
        <a:prstGeom prst="blockArc">
          <a:avLst>
            <a:gd name="adj1" fmla="val 18900000"/>
            <a:gd name="adj2" fmla="val 2700000"/>
            <a:gd name="adj3" fmla="val 736"/>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C006FF-89FA-1444-9BB6-BE67B50D0DBF}">
      <dsp:nvSpPr>
        <dsp:cNvPr id="0" name=""/>
        <dsp:cNvSpPr/>
      </dsp:nvSpPr>
      <dsp:spPr>
        <a:xfrm>
          <a:off x="306512" y="217469"/>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Large size can make it difficult to move images easily across environments</a:t>
          </a:r>
        </a:p>
      </dsp:txBody>
      <dsp:txXfrm>
        <a:off x="306512" y="217469"/>
        <a:ext cx="10104894" cy="434939"/>
      </dsp:txXfrm>
    </dsp:sp>
    <dsp:sp modelId="{049DFF5D-D001-F342-B192-54B00E250849}">
      <dsp:nvSpPr>
        <dsp:cNvPr id="0" name=""/>
        <dsp:cNvSpPr/>
      </dsp:nvSpPr>
      <dsp:spPr>
        <a:xfrm>
          <a:off x="34674" y="16310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2FADD0-7D26-CF49-A343-43E9499C7F9B}">
      <dsp:nvSpPr>
        <dsp:cNvPr id="0" name=""/>
        <dsp:cNvSpPr/>
      </dsp:nvSpPr>
      <dsp:spPr>
        <a:xfrm>
          <a:off x="464612" y="869879"/>
          <a:ext cx="99467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Entire OS needs to be spun up for even writing a simple app</a:t>
          </a:r>
        </a:p>
      </dsp:txBody>
      <dsp:txXfrm>
        <a:off x="464612" y="869879"/>
        <a:ext cx="9946794" cy="434939"/>
      </dsp:txXfrm>
    </dsp:sp>
    <dsp:sp modelId="{7605B07D-F30E-C642-98F0-E81FDC7AB303}">
      <dsp:nvSpPr>
        <dsp:cNvPr id="0" name=""/>
        <dsp:cNvSpPr/>
      </dsp:nvSpPr>
      <dsp:spPr>
        <a:xfrm>
          <a:off x="192775" y="815512"/>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5DD9F76-F8A3-4944-A80C-61A55F37181A}">
      <dsp:nvSpPr>
        <dsp:cNvPr id="0" name=""/>
        <dsp:cNvSpPr/>
      </dsp:nvSpPr>
      <dsp:spPr>
        <a:xfrm>
          <a:off x="270235" y="1506444"/>
          <a:ext cx="10104894" cy="4349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5233"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 Lack density. Underutilization of host capacity and underlying resources</a:t>
          </a:r>
        </a:p>
      </dsp:txBody>
      <dsp:txXfrm>
        <a:off x="270235" y="1506444"/>
        <a:ext cx="10104894" cy="434939"/>
      </dsp:txXfrm>
    </dsp:sp>
    <dsp:sp modelId="{A3E1BDF4-3F9C-0F4A-81AD-27E562D79BDF}">
      <dsp:nvSpPr>
        <dsp:cNvPr id="0" name=""/>
        <dsp:cNvSpPr/>
      </dsp:nvSpPr>
      <dsp:spPr>
        <a:xfrm>
          <a:off x="34674" y="1467921"/>
          <a:ext cx="543674" cy="54367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58A50-0F5A-804E-9C9C-F498D45668EB}">
      <dsp:nvSpPr>
        <dsp:cNvPr id="0" name=""/>
        <dsp:cNvSpPr/>
      </dsp:nvSpPr>
      <dsp:spPr>
        <a:xfrm rot="5400000">
          <a:off x="7586952" y="-345150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1"/>
            </a:rPr>
            <a:t>https://tryappservice.azure.com</a:t>
          </a:r>
          <a:endParaRPr lang="en-US" sz="3600" kern="1200" dirty="0"/>
        </a:p>
      </dsp:txBody>
      <dsp:txXfrm rot="-5400000">
        <a:off x="3997169" y="176241"/>
        <a:ext cx="7919346" cy="701814"/>
      </dsp:txXfrm>
    </dsp:sp>
    <dsp:sp modelId="{008B8B8E-3711-E144-977B-7BA8B114AE49}">
      <dsp:nvSpPr>
        <dsp:cNvPr id="0" name=""/>
        <dsp:cNvSpPr/>
      </dsp:nvSpPr>
      <dsp:spPr>
        <a:xfrm>
          <a:off x="478818" y="2021"/>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App Service</a:t>
          </a:r>
        </a:p>
      </dsp:txBody>
      <dsp:txXfrm>
        <a:off x="526276" y="49479"/>
        <a:ext cx="3423434" cy="877266"/>
      </dsp:txXfrm>
    </dsp:sp>
    <dsp:sp modelId="{CA132905-F00F-A647-9BE4-1194BBAB1832}">
      <dsp:nvSpPr>
        <dsp:cNvPr id="0" name=""/>
        <dsp:cNvSpPr/>
      </dsp:nvSpPr>
      <dsp:spPr>
        <a:xfrm rot="5400000">
          <a:off x="7586952" y="-2469751"/>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2"/>
            </a:rPr>
            <a:t>https://functions.azure.com/try</a:t>
          </a:r>
          <a:endParaRPr lang="en-US" sz="3600" kern="1200" dirty="0"/>
        </a:p>
      </dsp:txBody>
      <dsp:txXfrm rot="-5400000">
        <a:off x="3997169" y="1157998"/>
        <a:ext cx="7919346" cy="701814"/>
      </dsp:txXfrm>
    </dsp:sp>
    <dsp:sp modelId="{534C477F-1F2A-FA45-AAE4-1C59FA14A38C}">
      <dsp:nvSpPr>
        <dsp:cNvPr id="0" name=""/>
        <dsp:cNvSpPr/>
      </dsp:nvSpPr>
      <dsp:spPr>
        <a:xfrm>
          <a:off x="478818" y="1022812"/>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Functions</a:t>
          </a:r>
        </a:p>
      </dsp:txBody>
      <dsp:txXfrm>
        <a:off x="526276" y="1070270"/>
        <a:ext cx="3423434" cy="877266"/>
      </dsp:txXfrm>
    </dsp:sp>
    <dsp:sp modelId="{2CC094E4-5CC1-6C4F-9A6D-49C5109E745E}">
      <dsp:nvSpPr>
        <dsp:cNvPr id="0" name=""/>
        <dsp:cNvSpPr/>
      </dsp:nvSpPr>
      <dsp:spPr>
        <a:xfrm rot="5400000">
          <a:off x="7586952" y="-1448960"/>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3"/>
            </a:rPr>
            <a:t>http://aka.ms/tryservicefabric</a:t>
          </a:r>
          <a:endParaRPr lang="en-US" sz="3600" kern="1200" dirty="0"/>
        </a:p>
      </dsp:txBody>
      <dsp:txXfrm rot="-5400000">
        <a:off x="3997169" y="2178789"/>
        <a:ext cx="7919346" cy="701814"/>
      </dsp:txXfrm>
    </dsp:sp>
    <dsp:sp modelId="{7B0A80DC-0B98-D747-A8D6-1F908D27D8B6}">
      <dsp:nvSpPr>
        <dsp:cNvPr id="0" name=""/>
        <dsp:cNvSpPr/>
      </dsp:nvSpPr>
      <dsp:spPr>
        <a:xfrm>
          <a:off x="478818" y="2043604"/>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Service Fabric</a:t>
          </a:r>
        </a:p>
      </dsp:txBody>
      <dsp:txXfrm>
        <a:off x="526276" y="2091062"/>
        <a:ext cx="3423434" cy="877266"/>
      </dsp:txXfrm>
    </dsp:sp>
    <dsp:sp modelId="{9C3568C7-455A-B449-8957-82A47605EC7C}">
      <dsp:nvSpPr>
        <dsp:cNvPr id="0" name=""/>
        <dsp:cNvSpPr/>
      </dsp:nvSpPr>
      <dsp:spPr>
        <a:xfrm rot="5400000">
          <a:off x="7586952" y="-42816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0000"/>
              </a:solidFill>
            </a:rPr>
            <a:t>Try</a:t>
          </a:r>
          <a:r>
            <a:rPr lang="en-US" sz="3600" kern="1200" dirty="0"/>
            <a:t>: </a:t>
          </a:r>
          <a:r>
            <a:rPr lang="en-US" sz="3600" kern="1200" dirty="0">
              <a:hlinkClick xmlns:r="http://schemas.openxmlformats.org/officeDocument/2006/relationships" r:id="rId4"/>
            </a:rPr>
            <a:t>http://aka.ms/acs</a:t>
          </a:r>
          <a:endParaRPr lang="en-US" sz="3600" kern="1200" dirty="0"/>
        </a:p>
      </dsp:txBody>
      <dsp:txXfrm rot="-5400000">
        <a:off x="3997169" y="3199581"/>
        <a:ext cx="7919346" cy="701814"/>
      </dsp:txXfrm>
    </dsp:sp>
    <dsp:sp modelId="{DE55B73B-22DC-EE4A-A5C1-C0518A9367A1}">
      <dsp:nvSpPr>
        <dsp:cNvPr id="0" name=""/>
        <dsp:cNvSpPr/>
      </dsp:nvSpPr>
      <dsp:spPr>
        <a:xfrm>
          <a:off x="478818" y="3064396"/>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Container Service</a:t>
          </a:r>
        </a:p>
      </dsp:txBody>
      <dsp:txXfrm>
        <a:off x="526276" y="3111854"/>
        <a:ext cx="3423434" cy="8772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5F3CE-0F94-4F8D-9703-BC1059F07CF9}">
      <dsp:nvSpPr>
        <dsp:cNvPr id="0" name=""/>
        <dsp:cNvSpPr/>
      </dsp:nvSpPr>
      <dsp:spPr>
        <a:xfrm>
          <a:off x="1385" y="0"/>
          <a:ext cx="3603500" cy="5638800"/>
        </a:xfrm>
        <a:prstGeom prst="rect">
          <a:avLst/>
        </a:prstGeom>
        <a:solidFill>
          <a:srgbClr val="D2D2D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App Service</a:t>
          </a:r>
        </a:p>
      </dsp:txBody>
      <dsp:txXfrm>
        <a:off x="1385" y="0"/>
        <a:ext cx="3603500" cy="1691640"/>
      </dsp:txXfrm>
    </dsp:sp>
    <dsp:sp modelId="{84231E1A-7757-4F62-B71A-7158F80E8AF2}">
      <dsp:nvSpPr>
        <dsp:cNvPr id="0" name=""/>
        <dsp:cNvSpPr/>
      </dsp:nvSpPr>
      <dsp:spPr>
        <a:xfrm>
          <a:off x="361736" y="1693291"/>
          <a:ext cx="2882800" cy="1700175"/>
        </a:xfrm>
        <a:prstGeom prst="rect">
          <a:avLst/>
        </a:prstGeom>
        <a:solidFill>
          <a:srgbClr val="002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Flexible</a:t>
          </a:r>
          <a:br>
            <a:rPr lang="en-US" sz="2400" kern="1200" dirty="0"/>
          </a:br>
          <a:r>
            <a:rPr lang="en-US" sz="2400" kern="1200" dirty="0"/>
            <a:t>Easy</a:t>
          </a:r>
          <a:br>
            <a:rPr lang="en-US" sz="2400" kern="1200" dirty="0"/>
          </a:br>
          <a:r>
            <a:rPr lang="en-US" sz="2400" kern="1200" dirty="0"/>
            <a:t>Cost Efficient</a:t>
          </a:r>
          <a:br>
            <a:rPr lang="en-US" sz="2400" kern="1200" dirty="0"/>
          </a:br>
          <a:r>
            <a:rPr lang="en-US" sz="2400" kern="1200" dirty="0"/>
            <a:t>Value Add Services</a:t>
          </a:r>
        </a:p>
      </dsp:txBody>
      <dsp:txXfrm>
        <a:off x="361736" y="1693291"/>
        <a:ext cx="2882800" cy="1700175"/>
      </dsp:txXfrm>
    </dsp:sp>
    <dsp:sp modelId="{22BEEC59-3EC8-409C-B3F1-47BF99FF08D3}">
      <dsp:nvSpPr>
        <dsp:cNvPr id="0" name=""/>
        <dsp:cNvSpPr/>
      </dsp:nvSpPr>
      <dsp:spPr>
        <a:xfrm>
          <a:off x="361736" y="3655032"/>
          <a:ext cx="2882800" cy="1700175"/>
        </a:xfrm>
        <a:prstGeom prst="rect">
          <a:avLst/>
        </a:prstGeom>
        <a:solidFill>
          <a:srgbClr val="A8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Limited Control</a:t>
          </a:r>
        </a:p>
      </dsp:txBody>
      <dsp:txXfrm>
        <a:off x="361736" y="3655032"/>
        <a:ext cx="2882800" cy="1700175"/>
      </dsp:txXfrm>
    </dsp:sp>
    <dsp:sp modelId="{837065DC-63AC-4BCD-8701-4AE59F6A1BB0}">
      <dsp:nvSpPr>
        <dsp:cNvPr id="0" name=""/>
        <dsp:cNvSpPr/>
      </dsp:nvSpPr>
      <dsp:spPr>
        <a:xfrm>
          <a:off x="3875149" y="0"/>
          <a:ext cx="3603500" cy="5638800"/>
        </a:xfrm>
        <a:prstGeom prst="rect">
          <a:avLst/>
        </a:prstGeom>
        <a:solidFill>
          <a:srgbClr val="D2D2D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Cloud Service</a:t>
          </a:r>
        </a:p>
      </dsp:txBody>
      <dsp:txXfrm>
        <a:off x="3875149" y="0"/>
        <a:ext cx="3603500" cy="1691640"/>
      </dsp:txXfrm>
    </dsp:sp>
    <dsp:sp modelId="{2C8E8EBB-D568-430D-8155-E73E42AC8FA6}">
      <dsp:nvSpPr>
        <dsp:cNvPr id="0" name=""/>
        <dsp:cNvSpPr/>
      </dsp:nvSpPr>
      <dsp:spPr>
        <a:xfrm>
          <a:off x="4235499" y="1693291"/>
          <a:ext cx="2882800" cy="1700175"/>
        </a:xfrm>
        <a:prstGeom prst="rect">
          <a:avLst/>
        </a:prstGeom>
        <a:solidFill>
          <a:srgbClr val="002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Install software</a:t>
          </a:r>
          <a:br>
            <a:rPr lang="en-US" sz="2400" kern="1200" dirty="0"/>
          </a:br>
          <a:r>
            <a:rPr lang="en-US" sz="2400" kern="1200" dirty="0"/>
            <a:t>Remote access</a:t>
          </a:r>
        </a:p>
      </dsp:txBody>
      <dsp:txXfrm>
        <a:off x="4235499" y="1693291"/>
        <a:ext cx="2882800" cy="1700175"/>
      </dsp:txXfrm>
    </dsp:sp>
    <dsp:sp modelId="{4FA2BBFF-627D-4A66-BBAA-7C948074B4C9}">
      <dsp:nvSpPr>
        <dsp:cNvPr id="0" name=""/>
        <dsp:cNvSpPr/>
      </dsp:nvSpPr>
      <dsp:spPr>
        <a:xfrm>
          <a:off x="4235499" y="3655032"/>
          <a:ext cx="2882800" cy="1700175"/>
        </a:xfrm>
        <a:prstGeom prst="rect">
          <a:avLst/>
        </a:prstGeom>
        <a:solidFill>
          <a:srgbClr val="A8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More Difficult</a:t>
          </a:r>
          <a:br>
            <a:rPr lang="en-US" sz="2400" kern="1200" dirty="0"/>
          </a:br>
          <a:r>
            <a:rPr lang="en-US" sz="2400" kern="1200" dirty="0"/>
            <a:t>Fewer Value Adds</a:t>
          </a:r>
        </a:p>
      </dsp:txBody>
      <dsp:txXfrm>
        <a:off x="4235499" y="3655032"/>
        <a:ext cx="2882800" cy="1700175"/>
      </dsp:txXfrm>
    </dsp:sp>
    <dsp:sp modelId="{547D34A4-ACF9-4C96-BD7E-0EFC84DD8087}">
      <dsp:nvSpPr>
        <dsp:cNvPr id="0" name=""/>
        <dsp:cNvSpPr/>
      </dsp:nvSpPr>
      <dsp:spPr>
        <a:xfrm>
          <a:off x="7748913" y="0"/>
          <a:ext cx="3603500" cy="5638800"/>
        </a:xfrm>
        <a:prstGeom prst="rect">
          <a:avLst/>
        </a:prstGeom>
        <a:solidFill>
          <a:srgbClr val="D2D2D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Virtual Machine</a:t>
          </a:r>
        </a:p>
      </dsp:txBody>
      <dsp:txXfrm>
        <a:off x="7748913" y="0"/>
        <a:ext cx="3603500" cy="1691640"/>
      </dsp:txXfrm>
    </dsp:sp>
    <dsp:sp modelId="{0355B99B-A604-4C31-A1E2-32082187CEB5}">
      <dsp:nvSpPr>
        <dsp:cNvPr id="0" name=""/>
        <dsp:cNvSpPr/>
      </dsp:nvSpPr>
      <dsp:spPr>
        <a:xfrm>
          <a:off x="8109263" y="1693291"/>
          <a:ext cx="2882800" cy="1700175"/>
        </a:xfrm>
        <a:prstGeom prst="rect">
          <a:avLst/>
        </a:prstGeom>
        <a:solidFill>
          <a:srgbClr val="002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Complete Control Persistent Storage</a:t>
          </a:r>
        </a:p>
      </dsp:txBody>
      <dsp:txXfrm>
        <a:off x="8109263" y="1693291"/>
        <a:ext cx="2882800" cy="1700175"/>
      </dsp:txXfrm>
    </dsp:sp>
    <dsp:sp modelId="{6D73C434-2000-4EDF-BEBC-A141729A5DB9}">
      <dsp:nvSpPr>
        <dsp:cNvPr id="0" name=""/>
        <dsp:cNvSpPr/>
      </dsp:nvSpPr>
      <dsp:spPr>
        <a:xfrm>
          <a:off x="8109263" y="3655032"/>
          <a:ext cx="2882800" cy="1700175"/>
        </a:xfrm>
        <a:prstGeom prst="rect">
          <a:avLst/>
        </a:prstGeom>
        <a:solidFill>
          <a:srgbClr val="A8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t" anchorCtr="0">
          <a:noAutofit/>
        </a:bodyPr>
        <a:lstStyle/>
        <a:p>
          <a:pPr marL="0" lvl="0" indent="0" algn="l" defTabSz="1066800">
            <a:lnSpc>
              <a:spcPct val="90000"/>
            </a:lnSpc>
            <a:spcBef>
              <a:spcPct val="0"/>
            </a:spcBef>
            <a:spcAft>
              <a:spcPct val="35000"/>
            </a:spcAft>
            <a:buNone/>
          </a:pPr>
          <a:r>
            <a:rPr lang="en-US" sz="2400" kern="1200" dirty="0"/>
            <a:t>Higher Cost</a:t>
          </a:r>
          <a:br>
            <a:rPr lang="en-US" sz="2400" kern="1200" dirty="0"/>
          </a:br>
          <a:r>
            <a:rPr lang="en-US" sz="2400" kern="1200" dirty="0"/>
            <a:t>More Management</a:t>
          </a:r>
          <a:br>
            <a:rPr lang="en-US" sz="2400" kern="1200" dirty="0"/>
          </a:br>
          <a:r>
            <a:rPr lang="en-US" sz="2400" kern="1200" dirty="0"/>
            <a:t>No Value Adds</a:t>
          </a:r>
          <a:br>
            <a:rPr lang="en-US" sz="2400" kern="1200" dirty="0"/>
          </a:br>
          <a:r>
            <a:rPr lang="en-US" sz="2400" kern="1200" dirty="0"/>
            <a:t>Harder to Scale</a:t>
          </a:r>
        </a:p>
      </dsp:txBody>
      <dsp:txXfrm>
        <a:off x="8109263" y="3655032"/>
        <a:ext cx="2882800" cy="1700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29178-F6CF-4E30-B53C-888B4478ADFB}">
      <dsp:nvSpPr>
        <dsp:cNvPr id="0" name=""/>
        <dsp:cNvSpPr/>
      </dsp:nvSpPr>
      <dsp:spPr>
        <a:xfrm>
          <a:off x="4240"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Web Apps</a:t>
          </a:r>
        </a:p>
      </dsp:txBody>
      <dsp:txXfrm>
        <a:off x="4240" y="140238"/>
        <a:ext cx="2549574" cy="720000"/>
      </dsp:txXfrm>
    </dsp:sp>
    <dsp:sp modelId="{B22D69B4-CE41-4455-9075-8E1FCC830048}">
      <dsp:nvSpPr>
        <dsp:cNvPr id="0" name=""/>
        <dsp:cNvSpPr/>
      </dsp:nvSpPr>
      <dsp:spPr>
        <a:xfrm>
          <a:off x="4240"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Best for web sites</a:t>
          </a:r>
        </a:p>
        <a:p>
          <a:pPr marL="228600" lvl="1" indent="-228600" algn="l" defTabSz="1111250">
            <a:lnSpc>
              <a:spcPct val="90000"/>
            </a:lnSpc>
            <a:spcBef>
              <a:spcPct val="0"/>
            </a:spcBef>
            <a:spcAft>
              <a:spcPct val="15000"/>
            </a:spcAft>
            <a:buChar char="•"/>
          </a:pPr>
          <a:r>
            <a:rPr lang="en-US" sz="2500" kern="1200" dirty="0"/>
            <a:t>Mostly accessed via browser? Good fit.</a:t>
          </a:r>
        </a:p>
      </dsp:txBody>
      <dsp:txXfrm>
        <a:off x="4240" y="860238"/>
        <a:ext cx="2549574" cy="4222045"/>
      </dsp:txXfrm>
    </dsp:sp>
    <dsp:sp modelId="{DE90119F-2889-46CA-B785-2E05F756AD75}">
      <dsp:nvSpPr>
        <dsp:cNvPr id="0" name=""/>
        <dsp:cNvSpPr/>
      </dsp:nvSpPr>
      <dsp:spPr>
        <a:xfrm>
          <a:off x="2910755"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Mobile Apps</a:t>
          </a:r>
        </a:p>
      </dsp:txBody>
      <dsp:txXfrm>
        <a:off x="2910755" y="140238"/>
        <a:ext cx="2549574" cy="720000"/>
      </dsp:txXfrm>
    </dsp:sp>
    <dsp:sp modelId="{D3FF66E6-F5B9-4697-ABE1-3CE27FDA6E33}">
      <dsp:nvSpPr>
        <dsp:cNvPr id="0" name=""/>
        <dsp:cNvSpPr/>
      </dsp:nvSpPr>
      <dsp:spPr>
        <a:xfrm>
          <a:off x="2910755"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For mobile </a:t>
          </a:r>
          <a:r>
            <a:rPr lang="en-US" sz="2500" kern="1200"/>
            <a:t>application back ends</a:t>
          </a:r>
          <a:endParaRPr lang="en-US" sz="2500" kern="1200" dirty="0"/>
        </a:p>
        <a:p>
          <a:pPr marL="228600" lvl="1" indent="-228600" algn="l" defTabSz="1111250">
            <a:lnSpc>
              <a:spcPct val="90000"/>
            </a:lnSpc>
            <a:spcBef>
              <a:spcPct val="0"/>
            </a:spcBef>
            <a:spcAft>
              <a:spcPct val="15000"/>
            </a:spcAft>
            <a:buChar char="•"/>
          </a:pPr>
          <a:r>
            <a:rPr lang="en-US" sz="2500" kern="1200" dirty="0"/>
            <a:t>Native app features: offline sync, push notifications, client SDK’s</a:t>
          </a:r>
        </a:p>
      </dsp:txBody>
      <dsp:txXfrm>
        <a:off x="2910755" y="860238"/>
        <a:ext cx="2549574" cy="4222045"/>
      </dsp:txXfrm>
    </dsp:sp>
    <dsp:sp modelId="{8217C196-A5C8-41F7-9D37-0C3D0A9C7E35}">
      <dsp:nvSpPr>
        <dsp:cNvPr id="0" name=""/>
        <dsp:cNvSpPr/>
      </dsp:nvSpPr>
      <dsp:spPr>
        <a:xfrm>
          <a:off x="5817270"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API Apps</a:t>
          </a:r>
        </a:p>
      </dsp:txBody>
      <dsp:txXfrm>
        <a:off x="5817270" y="140238"/>
        <a:ext cx="2549574" cy="720000"/>
      </dsp:txXfrm>
    </dsp:sp>
    <dsp:sp modelId="{8606CBC6-1EBD-4F2C-B9DA-CB801E40CC49}">
      <dsp:nvSpPr>
        <dsp:cNvPr id="0" name=""/>
        <dsp:cNvSpPr/>
      </dsp:nvSpPr>
      <dsp:spPr>
        <a:xfrm>
          <a:off x="5817270"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RESTful service in the cloud</a:t>
          </a:r>
        </a:p>
        <a:p>
          <a:pPr marL="228600" lvl="1" indent="-228600" algn="l" defTabSz="1111250">
            <a:lnSpc>
              <a:spcPct val="90000"/>
            </a:lnSpc>
            <a:spcBef>
              <a:spcPct val="0"/>
            </a:spcBef>
            <a:spcAft>
              <a:spcPct val="15000"/>
            </a:spcAft>
            <a:buChar char="•"/>
          </a:pPr>
          <a:r>
            <a:rPr lang="en-US" sz="2500" kern="1200" dirty="0"/>
            <a:t>Simple API access control</a:t>
          </a:r>
        </a:p>
        <a:p>
          <a:pPr marL="228600" lvl="1" indent="-228600" algn="l" defTabSz="1111250">
            <a:lnSpc>
              <a:spcPct val="90000"/>
            </a:lnSpc>
            <a:spcBef>
              <a:spcPct val="0"/>
            </a:spcBef>
            <a:spcAft>
              <a:spcPct val="15000"/>
            </a:spcAft>
            <a:buChar char="•"/>
          </a:pPr>
          <a:r>
            <a:rPr lang="en-US" sz="2500" kern="1200" dirty="0"/>
            <a:t>Integration with Logic Apps</a:t>
          </a:r>
        </a:p>
      </dsp:txBody>
      <dsp:txXfrm>
        <a:off x="5817270" y="860238"/>
        <a:ext cx="2549574" cy="4222045"/>
      </dsp:txXfrm>
    </dsp:sp>
    <dsp:sp modelId="{453BF8D6-F6CF-4182-9EC1-963A2576FE35}">
      <dsp:nvSpPr>
        <dsp:cNvPr id="0" name=""/>
        <dsp:cNvSpPr/>
      </dsp:nvSpPr>
      <dsp:spPr>
        <a:xfrm>
          <a:off x="8723785" y="140238"/>
          <a:ext cx="2549574" cy="720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Logic Apps</a:t>
          </a:r>
        </a:p>
      </dsp:txBody>
      <dsp:txXfrm>
        <a:off x="8723785" y="140238"/>
        <a:ext cx="2549574" cy="720000"/>
      </dsp:txXfrm>
    </dsp:sp>
    <dsp:sp modelId="{0C340C27-D129-41EF-B096-B88E13A3A536}">
      <dsp:nvSpPr>
        <dsp:cNvPr id="0" name=""/>
        <dsp:cNvSpPr/>
      </dsp:nvSpPr>
      <dsp:spPr>
        <a:xfrm>
          <a:off x="8723785" y="860238"/>
          <a:ext cx="2549574" cy="422204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Automate access and use of data sources with no code</a:t>
          </a:r>
        </a:p>
        <a:p>
          <a:pPr marL="228600" lvl="1" indent="-228600" algn="l" defTabSz="1111250">
            <a:lnSpc>
              <a:spcPct val="90000"/>
            </a:lnSpc>
            <a:spcBef>
              <a:spcPct val="0"/>
            </a:spcBef>
            <a:spcAft>
              <a:spcPct val="15000"/>
            </a:spcAft>
            <a:buChar char="•"/>
          </a:pPr>
          <a:r>
            <a:rPr lang="en-US" sz="2500" kern="1200" dirty="0"/>
            <a:t>Can integrate with API Apps, Functions, other services</a:t>
          </a:r>
        </a:p>
      </dsp:txBody>
      <dsp:txXfrm>
        <a:off x="8723785" y="860238"/>
        <a:ext cx="2549574" cy="422204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10/20/2016 10:32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10/20/2016 10:32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What’s this session about?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There are several overlapping service offerings which could be used for a given software challenge. How do you decide when to use Azure App Service vs. VMs, Cloud Service, Service Fabric, etc.? And App Service itself has several options, so again we have the question of how to decide which one to use for a given software challenge? For example, sometimes developers spin up a Web app with an MVC application to host a single HTTP API, just because that's what they know. If</a:t>
            </a:r>
            <a:r>
              <a:rPr lang="en-US" sz="900" kern="1200" baseline="0" dirty="0">
                <a:solidFill>
                  <a:schemeClr val="tx1"/>
                </a:solidFill>
                <a:effectLst/>
                <a:latin typeface="Segoe UI Light" pitchFamily="34" charset="0"/>
                <a:ea typeface="+mn-ea"/>
                <a:cs typeface="+mn-cs"/>
              </a:rPr>
              <a:t> they could use an Azure Function instead, they’d save a lot of money and gain a much simpler management model.</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goal of this session is to overview our PaaS offerings and explain when to use each of them.</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2168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089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051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supports C#, F#, Node.js, Python, PHP, batch, bash, Java</a:t>
            </a:r>
          </a:p>
          <a:p>
            <a:endParaRPr lang="en-US" dirty="0"/>
          </a:p>
          <a:p>
            <a:r>
              <a:rPr lang="en-US" dirty="0"/>
              <a:t>Azure Functions</a:t>
            </a:r>
            <a:r>
              <a:rPr lang="en-US" baseline="0" dirty="0"/>
              <a:t> supports the bindings in the </a:t>
            </a:r>
            <a:r>
              <a:rPr lang="en-US" baseline="0" dirty="0" err="1"/>
              <a:t>WebJobs</a:t>
            </a:r>
            <a:r>
              <a:rPr lang="en-US" baseline="0" dirty="0"/>
              <a:t> SDK. Some code samples here: https://github.com/Azure/azure-webjobs-sdk-extensions/tree/master/src/ExtensionsSample/Samples</a:t>
            </a:r>
          </a:p>
          <a:p>
            <a:endParaRPr lang="en-US" baseline="0" dirty="0"/>
          </a:p>
          <a:p>
            <a:r>
              <a:rPr lang="en-US" baseline="0" dirty="0"/>
              <a:t>For example, here’s some code showing the Twilio bindings:</a:t>
            </a:r>
          </a:p>
          <a:p>
            <a:endParaRPr lang="en-US" baseline="0" dirty="0"/>
          </a:p>
          <a:p>
            <a:r>
              <a:rPr lang="en-US" dirty="0"/>
              <a:t>        public static void </a:t>
            </a:r>
            <a:r>
              <a:rPr lang="en-US" dirty="0" err="1"/>
              <a:t>ProcessOrder_Declarative</a:t>
            </a:r>
            <a:r>
              <a:rPr lang="en-US" dirty="0"/>
              <a:t>(</a:t>
            </a:r>
          </a:p>
          <a:p>
            <a:r>
              <a:rPr lang="en-US" dirty="0"/>
              <a:t>            [</a:t>
            </a:r>
            <a:r>
              <a:rPr lang="en-US" dirty="0" err="1"/>
              <a:t>QueueTrigger</a:t>
            </a:r>
            <a:r>
              <a:rPr lang="en-US" dirty="0"/>
              <a:t>(@"samples-orders")] Order </a:t>
            </a:r>
            <a:r>
              <a:rPr lang="en-US" dirty="0" err="1"/>
              <a:t>order</a:t>
            </a:r>
            <a:r>
              <a:rPr lang="en-US" dirty="0"/>
              <a:t>,</a:t>
            </a:r>
          </a:p>
          <a:p>
            <a:r>
              <a:rPr lang="en-US" dirty="0"/>
              <a:t>            [</a:t>
            </a:r>
            <a:r>
              <a:rPr lang="en-US" dirty="0" err="1"/>
              <a:t>TwilioSms</a:t>
            </a:r>
            <a:r>
              <a:rPr lang="en-US" dirty="0"/>
              <a:t>(</a:t>
            </a:r>
          </a:p>
          <a:p>
            <a:r>
              <a:rPr lang="en-US" dirty="0"/>
              <a:t>                To = "{</a:t>
            </a:r>
            <a:r>
              <a:rPr lang="en-US" dirty="0" err="1"/>
              <a:t>CustomerPhoneNumber</a:t>
            </a:r>
            <a:r>
              <a:rPr lang="en-US" dirty="0"/>
              <a:t>}",</a:t>
            </a:r>
          </a:p>
          <a:p>
            <a:r>
              <a:rPr lang="en-US" dirty="0"/>
              <a:t>                From = "{</a:t>
            </a:r>
            <a:r>
              <a:rPr lang="en-US" dirty="0" err="1"/>
              <a:t>StorePhoneNumber</a:t>
            </a:r>
            <a:r>
              <a:rPr lang="en-US" dirty="0"/>
              <a:t>}",</a:t>
            </a:r>
          </a:p>
          <a:p>
            <a:r>
              <a:rPr lang="en-US" dirty="0"/>
              <a:t>                Body = "{</a:t>
            </a:r>
            <a:r>
              <a:rPr lang="en-US" dirty="0" err="1"/>
              <a:t>CustomerName</a:t>
            </a:r>
            <a:r>
              <a:rPr lang="en-US" dirty="0"/>
              <a:t>}, we've received your order ({</a:t>
            </a:r>
            <a:r>
              <a:rPr lang="en-US" dirty="0" err="1"/>
              <a:t>OrderId</a:t>
            </a:r>
            <a:r>
              <a:rPr lang="en-US" dirty="0"/>
              <a:t>}) and have begun processing it!")]</a:t>
            </a:r>
          </a:p>
          <a:p>
            <a:r>
              <a:rPr lang="en-US" dirty="0"/>
              <a:t>            out </a:t>
            </a:r>
            <a:r>
              <a:rPr lang="en-US" dirty="0" err="1"/>
              <a:t>SMSMessage</a:t>
            </a:r>
            <a:r>
              <a:rPr lang="en-US" dirty="0"/>
              <a:t> message)</a:t>
            </a:r>
          </a:p>
          <a:p>
            <a:r>
              <a:rPr lang="en-US" dirty="0"/>
              <a:t>        {</a:t>
            </a:r>
          </a:p>
          <a:p>
            <a:r>
              <a:rPr lang="en-US" dirty="0"/>
              <a:t>            // You can set additional message properties here</a:t>
            </a:r>
          </a:p>
          <a:p>
            <a:r>
              <a:rPr lang="en-US" dirty="0"/>
              <a:t>            message = new </a:t>
            </a:r>
            <a:r>
              <a:rPr lang="en-US" dirty="0" err="1"/>
              <a:t>SMSMessage</a:t>
            </a:r>
            <a:r>
              <a:rPr lang="en-US" dirty="0"/>
              <a:t>();</a:t>
            </a:r>
          </a:p>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873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535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https://channel9.msdn.com/Events/Ignite/2016/BRK2085-TS (1:00:46)</a:t>
            </a:r>
            <a:r>
              <a:rPr lang="en-US" baseline="0" dirty="0"/>
              <a:t> for talking points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4056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328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8729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built Service Fabric over</a:t>
            </a:r>
            <a:r>
              <a:rPr lang="en-US" baseline="0" dirty="0"/>
              <a:t> the past 10 years and uses it heavily internally (SQL DB, </a:t>
            </a:r>
            <a:r>
              <a:rPr lang="en-US" baseline="0" dirty="0" err="1"/>
              <a:t>DocDB</a:t>
            </a:r>
            <a:r>
              <a:rPr lang="en-US" baseline="0" dirty="0"/>
              <a:t>, Skype for Business, Cortana, </a:t>
            </a:r>
            <a:r>
              <a:rPr lang="en-US" baseline="0" dirty="0" err="1"/>
              <a:t>InTune</a:t>
            </a:r>
            <a:r>
              <a:rPr lang="en-US" baseline="0" dirty="0"/>
              <a:t>)</a:t>
            </a:r>
          </a:p>
          <a:p>
            <a:r>
              <a:rPr lang="en-US" baseline="0" dirty="0"/>
              <a:t>Service Fabric is a prescriptive, opinionated framework that helps with things like lifecycle management, self-healing, rollback, auto scaling, devops integration</a:t>
            </a:r>
          </a:p>
          <a:p>
            <a:r>
              <a:rPr lang="en-US" baseline="0" dirty="0"/>
              <a:t>Runs on Windows, Linux, Azure, other clouds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71117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1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5319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which technology do</a:t>
            </a:r>
            <a:r>
              <a:rPr lang="en-US" baseline="0" dirty="0"/>
              <a:t> you use? Azure App Service sits higher up on the stack as a PaaS service (more about this on the next slides).</a:t>
            </a:r>
          </a:p>
          <a:p>
            <a:endParaRPr lang="en-US" baseline="0" dirty="0"/>
          </a:p>
          <a:p>
            <a:r>
              <a:rPr lang="en-US" baseline="0" dirty="0"/>
              <a:t>Next, once you’ve decided to use App Service? App Service has several offerings, each of which solves a certain class of problems and offers a unique tradeoff of power, flexibility and economy.</a:t>
            </a:r>
          </a:p>
          <a:p>
            <a:endParaRPr lang="en-US" baseline="0" dirty="0"/>
          </a:p>
          <a:p>
            <a:r>
              <a:rPr lang="en-US" baseline="0" dirty="0"/>
              <a:t>We’ll be digging into that in this session.</a:t>
            </a:r>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10/20/2016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9445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90664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665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05650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5037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9260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10/21/2016 12:06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54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681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282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182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042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661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6005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10:32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588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6385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060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2441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8894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06052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57696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399719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686433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3171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30397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3068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0748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22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18206001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endParaRPr lang="en-US" dirty="0"/>
          </a:p>
        </p:txBody>
      </p:sp>
    </p:spTree>
    <p:extLst>
      <p:ext uri="{BB962C8B-B14F-4D97-AF65-F5344CB8AC3E}">
        <p14:creationId xmlns:p14="http://schemas.microsoft.com/office/powerpoint/2010/main" val="103334520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477803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5424245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580617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57946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517200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7530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9107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1069041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6130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9976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5660863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65288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791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dirty="0"/>
              <a:t>Click to edit Master title style</a:t>
            </a:r>
          </a:p>
        </p:txBody>
      </p:sp>
    </p:spTree>
    <p:extLst>
      <p:ext uri="{BB962C8B-B14F-4D97-AF65-F5344CB8AC3E}">
        <p14:creationId xmlns:p14="http://schemas.microsoft.com/office/powerpoint/2010/main" val="41100730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98264850"/>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9035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950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532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492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715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395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769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548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298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246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7494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49299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539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8254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7439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5891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5416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235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1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2679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03239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666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153701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210293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872069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5380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29895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1943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130646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66946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5505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846758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7962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7181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57843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997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07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94685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72356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6862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3997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0126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12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0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4140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09187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401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446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935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104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8088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75219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28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8980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5295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494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26936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9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48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249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809370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9476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87448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37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38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972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5161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815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959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5537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48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774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02498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976353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544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649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9445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57300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heme" Target="../theme/theme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image" Target="../media/image10.png"/><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theme" Target="../theme/theme6.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theme" Target="../theme/theme7.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theme" Target="../theme/theme8.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64" r:id="rId14"/>
    <p:sldLayoutId id="2147484324" r:id="rId15"/>
    <p:sldLayoutId id="2147484325" r:id="rId16"/>
    <p:sldLayoutId id="2147484326" r:id="rId17"/>
    <p:sldLayoutId id="2147484327" r:id="rId18"/>
    <p:sldLayoutId id="214748432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89652248"/>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61246603"/>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 id="2147484407" r:id="rId19"/>
    <p:sldLayoutId id="2147484408" r:id="rId20"/>
    <p:sldLayoutId id="2147484409" r:id="rId21"/>
    <p:sldLayoutId id="2147484410" r:id="rId22"/>
    <p:sldLayoutId id="214748441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733128725"/>
      </p:ext>
    </p:extLst>
  </p:cSld>
  <p:clrMap bg1="dk1" tx1="lt1" bg2="dk2" tx2="lt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3" r:id="rId20"/>
    <p:sldLayoutId id="2147484434" r:id="rId21"/>
    <p:sldLayoutId id="2147484435" r:id="rId22"/>
    <p:sldLayoutId id="2147484436" r:id="rId23"/>
    <p:sldLayoutId id="2147484437"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7570654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87145604"/>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9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png"/><Relationship Id="rId2" Type="http://schemas.openxmlformats.org/officeDocument/2006/relationships/notesSlide" Target="../notesSlides/notesSlide12.xml"/><Relationship Id="rId16" Type="http://schemas.microsoft.com/office/2007/relationships/hdphoto" Target="../media/hdphoto2.wdp"/><Relationship Id="rId1" Type="http://schemas.openxmlformats.org/officeDocument/2006/relationships/slideLayout" Target="../slideLayouts/slideLayout9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94.xml"/><Relationship Id="rId5" Type="http://schemas.openxmlformats.org/officeDocument/2006/relationships/image" Target="../media/image40.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microsoft.com/office/2007/relationships/hdphoto" Target="../media/hdphoto4.wdp"/><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image" Target="../media/image53.png"/><Relationship Id="rId5" Type="http://schemas.openxmlformats.org/officeDocument/2006/relationships/image" Target="../media/image52.jp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5.tiff"/><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8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94.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hyperlink" Target="https://clusterhq.com/assets/pdfs/state-of-container-usage-june-2015.pdf" TargetMode="External"/><Relationship Id="rId2" Type="http://schemas.openxmlformats.org/officeDocument/2006/relationships/notesSlide" Target="../notesSlides/notesSlide22.xml"/><Relationship Id="rId1" Type="http://schemas.openxmlformats.org/officeDocument/2006/relationships/slideLayout" Target="../slideLayouts/slideLayout9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01.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hyperlink" Target="http://aka.ms/adg"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8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azure.microsoft.com/resources/total-economic-impact-of-microsoft-azure-paa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documentation/articles/cloud-services-choose-me/" TargetMode="External"/><Relationship Id="rId2" Type="http://schemas.openxmlformats.org/officeDocument/2006/relationships/hyperlink" Target="https://azure.microsoft.com/en-us/documentation/articles/app-service-web-overview/" TargetMode="External"/><Relationship Id="rId1" Type="http://schemas.openxmlformats.org/officeDocument/2006/relationships/slideLayout" Target="../slideLayouts/slideLayout5.xml"/><Relationship Id="rId4" Type="http://schemas.openxmlformats.org/officeDocument/2006/relationships/hyperlink" Target="https://azure.microsoft.com/en-us/documentation/articles/virtual-machines-windows-about/"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9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How to select the right</a:t>
            </a:r>
            <a:br>
              <a:rPr lang="en-US" sz="4000" dirty="0"/>
            </a:br>
            <a:r>
              <a:rPr lang="en-US" sz="4000" dirty="0"/>
              <a:t>Azure PaaS offering</a:t>
            </a:r>
          </a:p>
        </p:txBody>
      </p:sp>
      <p:sp>
        <p:nvSpPr>
          <p:cNvPr id="5" name="Text Placeholder 4"/>
          <p:cNvSpPr>
            <a:spLocks noGrp="1"/>
          </p:cNvSpPr>
          <p:nvPr>
            <p:ph type="body" sz="quarter" idx="12"/>
          </p:nvPr>
        </p:nvSpPr>
        <p:spPr>
          <a:xfrm>
            <a:off x="274701" y="3955255"/>
            <a:ext cx="7315137" cy="1828007"/>
          </a:xfrm>
        </p:spPr>
        <p:txBody>
          <a:bodyPr/>
          <a:lstStyle/>
          <a:p>
            <a:r>
              <a:rPr lang="en-US" sz="2000" dirty="0"/>
              <a:t>[speaker]</a:t>
            </a:r>
          </a:p>
        </p:txBody>
      </p:sp>
      <p:pic>
        <p:nvPicPr>
          <p:cNvPr id="2" name="Picture 1"/>
          <p:cNvPicPr>
            <a:picLocks noChangeAspect="1"/>
          </p:cNvPicPr>
          <p:nvPr/>
        </p:nvPicPr>
        <p:blipFill>
          <a:blip r:embed="rId3"/>
          <a:stretch>
            <a:fillRect/>
          </a:stretch>
        </p:blipFill>
        <p:spPr>
          <a:xfrm>
            <a:off x="9799637" y="220662"/>
            <a:ext cx="2432843" cy="1021794"/>
          </a:xfrm>
          <a:prstGeom prst="rect">
            <a:avLst/>
          </a:prstGeom>
        </p:spPr>
      </p:pic>
    </p:spTree>
    <p:extLst>
      <p:ext uri="{BB962C8B-B14F-4D97-AF65-F5344CB8AC3E}">
        <p14:creationId xmlns:p14="http://schemas.microsoft.com/office/powerpoint/2010/main" val="323731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75482" y="4279790"/>
            <a:ext cx="11887878" cy="24174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the OS (IaaS)</a:t>
            </a:r>
          </a:p>
        </p:txBody>
      </p:sp>
      <p:sp>
        <p:nvSpPr>
          <p:cNvPr id="15" name="Rectangle 14"/>
          <p:cNvSpPr/>
          <p:nvPr/>
        </p:nvSpPr>
        <p:spPr bwMode="auto">
          <a:xfrm>
            <a:off x="883" y="496"/>
            <a:ext cx="12434711" cy="427929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Rectangle 5"/>
          <p:cNvSpPr/>
          <p:nvPr/>
        </p:nvSpPr>
        <p:spPr bwMode="auto">
          <a:xfrm>
            <a:off x="275482" y="1213175"/>
            <a:ext cx="11887878" cy="30285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marL="0" marR="0" lvl="0" indent="0" defTabSz="914224"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Build on a Developer Platform (PaaS)</a:t>
            </a:r>
          </a:p>
        </p:txBody>
      </p:sp>
      <p:sp>
        <p:nvSpPr>
          <p:cNvPr id="3" name="Rectangle 2"/>
          <p:cNvSpPr/>
          <p:nvPr/>
        </p:nvSpPr>
        <p:spPr bwMode="auto">
          <a:xfrm>
            <a:off x="9831971" y="1212210"/>
            <a:ext cx="2330111" cy="30285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275483" y="3575589"/>
            <a:ext cx="11885513" cy="666106"/>
          </a:xfrm>
          <a:prstGeom prst="rect">
            <a:avLst/>
          </a:prstGeom>
          <a:solidFill>
            <a:schemeClr val="accent5">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8001480" y="1829143"/>
            <a:ext cx="1236103" cy="1236103"/>
            <a:chOff x="9754182" y="1828906"/>
            <a:chExt cx="1236279" cy="1236279"/>
          </a:xfrm>
        </p:grpSpPr>
        <p:sp>
          <p:nvSpPr>
            <p:cNvPr id="49" name="Oval 48"/>
            <p:cNvSpPr/>
            <p:nvPr/>
          </p:nvSpPr>
          <p:spPr bwMode="auto">
            <a:xfrm>
              <a:off x="97541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9" name="Picture 58"/>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9974409" y="2049133"/>
              <a:ext cx="795824" cy="795824"/>
            </a:xfrm>
            <a:prstGeom prst="rect">
              <a:avLst/>
            </a:prstGeom>
          </p:spPr>
        </p:pic>
      </p:grpSp>
      <p:grpSp>
        <p:nvGrpSpPr>
          <p:cNvPr id="21" name="Group 20"/>
          <p:cNvGrpSpPr/>
          <p:nvPr/>
        </p:nvGrpSpPr>
        <p:grpSpPr>
          <a:xfrm>
            <a:off x="835833" y="1829143"/>
            <a:ext cx="1236103" cy="1236103"/>
            <a:chOff x="1448382" y="1828906"/>
            <a:chExt cx="1236279" cy="1236279"/>
          </a:xfrm>
        </p:grpSpPr>
        <p:sp>
          <p:nvSpPr>
            <p:cNvPr id="5" name="Oval 4"/>
            <p:cNvSpPr/>
            <p:nvPr/>
          </p:nvSpPr>
          <p:spPr bwMode="auto">
            <a:xfrm>
              <a:off x="14483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60" name="Picture 59"/>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728297" y="2108820"/>
              <a:ext cx="676449" cy="676450"/>
            </a:xfrm>
            <a:prstGeom prst="rect">
              <a:avLst/>
            </a:prstGeom>
          </p:spPr>
        </p:pic>
      </p:grpSp>
      <p:grpSp>
        <p:nvGrpSpPr>
          <p:cNvPr id="24" name="Group 23"/>
          <p:cNvGrpSpPr/>
          <p:nvPr/>
        </p:nvGrpSpPr>
        <p:grpSpPr>
          <a:xfrm>
            <a:off x="5622520" y="1829143"/>
            <a:ext cx="1236103" cy="1236103"/>
            <a:chOff x="6985582" y="1828906"/>
            <a:chExt cx="1236279" cy="1236279"/>
          </a:xfrm>
        </p:grpSpPr>
        <p:sp>
          <p:nvSpPr>
            <p:cNvPr id="48" name="Oval 47"/>
            <p:cNvSpPr/>
            <p:nvPr/>
          </p:nvSpPr>
          <p:spPr bwMode="auto">
            <a:xfrm>
              <a:off x="69855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22" name="Group 21"/>
          <p:cNvGrpSpPr/>
          <p:nvPr/>
        </p:nvGrpSpPr>
        <p:grpSpPr>
          <a:xfrm>
            <a:off x="3230288" y="1829143"/>
            <a:ext cx="1236103" cy="1236103"/>
            <a:chOff x="4216982" y="1828906"/>
            <a:chExt cx="1236279" cy="1236279"/>
          </a:xfrm>
        </p:grpSpPr>
        <p:sp>
          <p:nvSpPr>
            <p:cNvPr id="47" name="Oval 46"/>
            <p:cNvSpPr/>
            <p:nvPr/>
          </p:nvSpPr>
          <p:spPr bwMode="auto">
            <a:xfrm>
              <a:off x="4216982" y="1828906"/>
              <a:ext cx="1236279" cy="1236279"/>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2" name="TextBox 51"/>
          <p:cNvSpPr txBox="1"/>
          <p:nvPr/>
        </p:nvSpPr>
        <p:spPr>
          <a:xfrm>
            <a:off x="7402594" y="3108353"/>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Cloud Services</a:t>
            </a:r>
          </a:p>
        </p:txBody>
      </p:sp>
      <p:sp>
        <p:nvSpPr>
          <p:cNvPr id="62" name="TextBox 61"/>
          <p:cNvSpPr txBox="1"/>
          <p:nvPr/>
        </p:nvSpPr>
        <p:spPr>
          <a:xfrm>
            <a:off x="2783213"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Service Fabric</a:t>
            </a:r>
          </a:p>
        </p:txBody>
      </p:sp>
      <p:sp>
        <p:nvSpPr>
          <p:cNvPr id="75" name="TextBox 74"/>
          <p:cNvSpPr txBox="1"/>
          <p:nvPr/>
        </p:nvSpPr>
        <p:spPr>
          <a:xfrm>
            <a:off x="388758" y="3108353"/>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App Service</a:t>
            </a:r>
          </a:p>
        </p:txBody>
      </p:sp>
      <p:sp>
        <p:nvSpPr>
          <p:cNvPr id="82" name="TextBox 81"/>
          <p:cNvSpPr txBox="1"/>
          <p:nvPr/>
        </p:nvSpPr>
        <p:spPr>
          <a:xfrm>
            <a:off x="5016189" y="3108353"/>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Functions</a:t>
            </a:r>
          </a:p>
        </p:txBody>
      </p:sp>
      <p:sp>
        <p:nvSpPr>
          <p:cNvPr id="53" name="TextBox 52"/>
          <p:cNvSpPr txBox="1"/>
          <p:nvPr/>
        </p:nvSpPr>
        <p:spPr>
          <a:xfrm>
            <a:off x="7248125"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Custom monolithic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3-tier stateless apps</a:t>
            </a:r>
          </a:p>
        </p:txBody>
      </p:sp>
      <p:sp>
        <p:nvSpPr>
          <p:cNvPr id="66" name="TextBox 65"/>
          <p:cNvSpPr txBox="1"/>
          <p:nvPr/>
        </p:nvSpPr>
        <p:spPr>
          <a:xfrm>
            <a:off x="2476933" y="3575589"/>
            <a:ext cx="2742810" cy="680144"/>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Massive scale, 24x7 available, multi-component</a:t>
            </a:r>
          </a:p>
        </p:txBody>
      </p:sp>
      <p:sp>
        <p:nvSpPr>
          <p:cNvPr id="76" name="TextBox 75"/>
          <p:cNvSpPr txBox="1"/>
          <p:nvPr/>
        </p:nvSpPr>
        <p:spPr>
          <a:xfrm>
            <a:off x="82478"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Web, mobile, API,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and logic apps</a:t>
            </a:r>
          </a:p>
        </p:txBody>
      </p:sp>
      <p:sp>
        <p:nvSpPr>
          <p:cNvPr id="83" name="TextBox 82"/>
          <p:cNvSpPr txBox="1"/>
          <p:nvPr/>
        </p:nvSpPr>
        <p:spPr>
          <a:xfrm>
            <a:off x="4869166" y="3575589"/>
            <a:ext cx="2742810"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99" b="0" i="0" u="none" strike="noStrike" kern="0" cap="none" spc="0" normalizeH="0" baseline="0" noProof="0" dirty="0" err="1">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Serverless</a:t>
            </a: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 </a:t>
            </a:r>
            <a:b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br>
            <a:r>
              <a:rPr kumimoji="0" lang="en-NZ" sz="139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event driven solutions</a:t>
            </a:r>
          </a:p>
        </p:txBody>
      </p:sp>
      <p:sp>
        <p:nvSpPr>
          <p:cNvPr id="81" name="TextBox 80"/>
          <p:cNvSpPr txBox="1"/>
          <p:nvPr/>
        </p:nvSpPr>
        <p:spPr>
          <a:xfrm>
            <a:off x="5147547" y="5999569"/>
            <a:ext cx="2130250"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Storage</a:t>
            </a:r>
          </a:p>
        </p:txBody>
      </p:sp>
      <p:sp>
        <p:nvSpPr>
          <p:cNvPr id="84" name="TextBox 83"/>
          <p:cNvSpPr txBox="1"/>
          <p:nvPr/>
        </p:nvSpPr>
        <p:spPr>
          <a:xfrm>
            <a:off x="2214584" y="5930071"/>
            <a:ext cx="2473260" cy="803947"/>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Virtual Machines and Containers</a:t>
            </a:r>
          </a:p>
        </p:txBody>
      </p:sp>
      <p:sp>
        <p:nvSpPr>
          <p:cNvPr id="85" name="TextBox 84"/>
          <p:cNvSpPr txBox="1"/>
          <p:nvPr/>
        </p:nvSpPr>
        <p:spPr>
          <a:xfrm>
            <a:off x="7763247" y="5999569"/>
            <a:ext cx="2448763"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cs typeface="Segoe UI Semibold" panose="020B0702040204020203" pitchFamily="34" charset="0"/>
              </a:rPr>
              <a:t>Networking</a:t>
            </a:r>
          </a:p>
        </p:txBody>
      </p:sp>
      <p:grpSp>
        <p:nvGrpSpPr>
          <p:cNvPr id="18" name="Group 17"/>
          <p:cNvGrpSpPr/>
          <p:nvPr/>
        </p:nvGrpSpPr>
        <p:grpSpPr>
          <a:xfrm>
            <a:off x="5601371" y="4763467"/>
            <a:ext cx="1236103" cy="1236103"/>
            <a:chOff x="4216982" y="4890646"/>
            <a:chExt cx="1236279" cy="1236279"/>
          </a:xfrm>
        </p:grpSpPr>
        <p:sp>
          <p:nvSpPr>
            <p:cNvPr id="79" name="Oval 78"/>
            <p:cNvSpPr/>
            <p:nvPr/>
          </p:nvSpPr>
          <p:spPr bwMode="auto">
            <a:xfrm>
              <a:off x="42169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4479833" y="5153497"/>
              <a:ext cx="710576" cy="710576"/>
            </a:xfrm>
            <a:prstGeom prst="rect">
              <a:avLst/>
            </a:prstGeom>
          </p:spPr>
        </p:pic>
      </p:grpSp>
      <p:grpSp>
        <p:nvGrpSpPr>
          <p:cNvPr id="19" name="Group 18"/>
          <p:cNvGrpSpPr/>
          <p:nvPr/>
        </p:nvGrpSpPr>
        <p:grpSpPr>
          <a:xfrm>
            <a:off x="8369578" y="4763467"/>
            <a:ext cx="1236103" cy="1236103"/>
            <a:chOff x="6985582" y="4890646"/>
            <a:chExt cx="1236279" cy="1236279"/>
          </a:xfrm>
        </p:grpSpPr>
        <p:sp>
          <p:nvSpPr>
            <p:cNvPr id="80" name="Oval 79"/>
            <p:cNvSpPr/>
            <p:nvPr/>
          </p:nvSpPr>
          <p:spPr bwMode="auto">
            <a:xfrm>
              <a:off x="69855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a:ext>
              </a:extLst>
            </a:blip>
            <a:stretch>
              <a:fillRect/>
            </a:stretch>
          </p:blipFill>
          <p:spPr>
            <a:xfrm>
              <a:off x="7205809" y="5110873"/>
              <a:ext cx="795824" cy="795824"/>
            </a:xfrm>
            <a:prstGeom prst="rect">
              <a:avLst/>
            </a:prstGeom>
          </p:spPr>
        </p:pic>
      </p:grpSp>
      <p:sp>
        <p:nvSpPr>
          <p:cNvPr id="20" name="Rectangle 19"/>
          <p:cNvSpPr/>
          <p:nvPr/>
        </p:nvSpPr>
        <p:spPr bwMode="auto">
          <a:xfrm>
            <a:off x="881" y="496"/>
            <a:ext cx="12423582" cy="1212678"/>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a:t>Azure Application Platform</a:t>
            </a:r>
            <a:endParaRPr lang="en-US" dirty="0"/>
          </a:p>
        </p:txBody>
      </p:sp>
      <p:sp>
        <p:nvSpPr>
          <p:cNvPr id="44" name="TextBox 43"/>
          <p:cNvSpPr txBox="1"/>
          <p:nvPr/>
        </p:nvSpPr>
        <p:spPr>
          <a:xfrm>
            <a:off x="9705947" y="3575589"/>
            <a:ext cx="2588341" cy="687803"/>
          </a:xfrm>
          <a:prstGeom prst="rect">
            <a:avLst/>
          </a:prstGeom>
          <a:noFill/>
        </p:spPr>
        <p:txBody>
          <a:bodyPr wrap="square" lIns="274281" tIns="146283" rIns="274281" bIns="146283" rtlCol="0">
            <a:spAutoFit/>
          </a:bodyPr>
          <a:lstStyle/>
          <a:p>
            <a:pPr marL="0" marR="0" lvl="0" indent="0" algn="ctr" defTabSz="932387" eaLnBrk="1" fontAlgn="auto" latinLnBrk="0" hangingPunct="1">
              <a:lnSpc>
                <a:spcPts val="1530"/>
              </a:lnSpc>
              <a:spcBef>
                <a:spcPts val="0"/>
              </a:spcBef>
              <a:spcAft>
                <a:spcPts val="0"/>
              </a:spcAft>
              <a:buClrTx/>
              <a:buSzTx/>
              <a:buFontTx/>
              <a:buNone/>
              <a:tabLst/>
              <a:defRPr/>
            </a:pPr>
            <a:r>
              <a:rPr kumimoji="0" lang="en-NZ" sz="1349"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cs typeface="Segoe UI" panose="020B0502040204020203" pitchFamily="34" charset="0"/>
              </a:rPr>
              <a:t>Cloud Foundry, OpenShift, Apprenda, Jetlastic, etc.	</a:t>
            </a:r>
          </a:p>
        </p:txBody>
      </p:sp>
      <p:grpSp>
        <p:nvGrpSpPr>
          <p:cNvPr id="7" name="Group 6"/>
          <p:cNvGrpSpPr/>
          <p:nvPr/>
        </p:nvGrpSpPr>
        <p:grpSpPr>
          <a:xfrm>
            <a:off x="2833163" y="4763467"/>
            <a:ext cx="1236103" cy="1236103"/>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6" name="Picture 85"/>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51" name="Rectangle 50"/>
          <p:cNvSpPr/>
          <p:nvPr/>
        </p:nvSpPr>
        <p:spPr bwMode="auto">
          <a:xfrm>
            <a:off x="268251"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Web and mobile</a:t>
            </a:r>
          </a:p>
        </p:txBody>
      </p:sp>
      <p:sp>
        <p:nvSpPr>
          <p:cNvPr id="54" name="Rectangle 53"/>
          <p:cNvSpPr/>
          <p:nvPr/>
        </p:nvSpPr>
        <p:spPr bwMode="auto">
          <a:xfrm>
            <a:off x="2657372"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Microservices</a:t>
            </a:r>
          </a:p>
        </p:txBody>
      </p:sp>
      <p:sp>
        <p:nvSpPr>
          <p:cNvPr id="61" name="Rectangle 60"/>
          <p:cNvSpPr/>
          <p:nvPr/>
        </p:nvSpPr>
        <p:spPr bwMode="auto">
          <a:xfrm>
            <a:off x="5053725"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Serverless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Compute</a:t>
            </a:r>
          </a:p>
        </p:txBody>
      </p:sp>
      <p:sp>
        <p:nvSpPr>
          <p:cNvPr id="63" name="Rectangle 62"/>
          <p:cNvSpPr/>
          <p:nvPr/>
        </p:nvSpPr>
        <p:spPr bwMode="auto">
          <a:xfrm>
            <a:off x="7442847" y="4289215"/>
            <a:ext cx="2358817"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Existing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Frameworks</a:t>
            </a:r>
          </a:p>
        </p:txBody>
      </p:sp>
      <p:sp>
        <p:nvSpPr>
          <p:cNvPr id="64" name="Rectangle 63"/>
          <p:cNvSpPr/>
          <p:nvPr/>
        </p:nvSpPr>
        <p:spPr bwMode="auto">
          <a:xfrm>
            <a:off x="9831971" y="4289215"/>
            <a:ext cx="2331389" cy="2434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Third-party  Frameworks</a:t>
            </a:r>
          </a:p>
        </p:txBody>
      </p:sp>
      <p:sp useBgFill="1">
        <p:nvSpPr>
          <p:cNvPr id="8" name="Rectangle 7"/>
          <p:cNvSpPr/>
          <p:nvPr/>
        </p:nvSpPr>
        <p:spPr bwMode="auto">
          <a:xfrm>
            <a:off x="-63336" y="6697209"/>
            <a:ext cx="12498930" cy="29682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9" name="TextBox 68"/>
          <p:cNvSpPr txBox="1"/>
          <p:nvPr/>
        </p:nvSpPr>
        <p:spPr>
          <a:xfrm>
            <a:off x="9783181" y="3093666"/>
            <a:ext cx="2433872" cy="544688"/>
          </a:xfrm>
          <a:prstGeom prst="rect">
            <a:avLst/>
          </a:prstGeom>
          <a:noFill/>
        </p:spPr>
        <p:txBody>
          <a:bodyPr wrap="square" lIns="274281" tIns="146283" rIns="274281"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3238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Other PaaS</a:t>
            </a:r>
          </a:p>
        </p:txBody>
      </p:sp>
      <p:grpSp>
        <p:nvGrpSpPr>
          <p:cNvPr id="32" name="Group 31"/>
          <p:cNvGrpSpPr/>
          <p:nvPr/>
        </p:nvGrpSpPr>
        <p:grpSpPr>
          <a:xfrm>
            <a:off x="10382066" y="1814457"/>
            <a:ext cx="1236103" cy="1236103"/>
            <a:chOff x="10382656" y="1814217"/>
            <a:chExt cx="1236279" cy="1236279"/>
          </a:xfrm>
        </p:grpSpPr>
        <p:sp>
          <p:nvSpPr>
            <p:cNvPr id="67" name="Oval 66"/>
            <p:cNvSpPr/>
            <p:nvPr/>
          </p:nvSpPr>
          <p:spPr bwMode="auto">
            <a:xfrm>
              <a:off x="10382656" y="1814217"/>
              <a:ext cx="1236279" cy="1236279"/>
            </a:xfrm>
            <a:prstGeom prst="ellipse">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endParaRPr>
              </a:p>
            </p:txBody>
          </p:sp>
        </p:grpSp>
      </p:grpSp>
    </p:spTree>
    <p:extLst>
      <p:ext uri="{BB962C8B-B14F-4D97-AF65-F5344CB8AC3E}">
        <p14:creationId xmlns:p14="http://schemas.microsoft.com/office/powerpoint/2010/main" val="35448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Service</a:t>
            </a:r>
            <a:endParaRPr lang="en-US" dirty="0"/>
          </a:p>
        </p:txBody>
      </p:sp>
    </p:spTree>
    <p:extLst>
      <p:ext uri="{BB962C8B-B14F-4D97-AF65-F5344CB8AC3E}">
        <p14:creationId xmlns:p14="http://schemas.microsoft.com/office/powerpoint/2010/main" val="1347627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56" name="TextBox 55"/>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57" name="TextBox 56"/>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97" name="Group 96"/>
          <p:cNvGrpSpPr>
            <a:grpSpLocks noChangeAspect="1"/>
          </p:cNvGrpSpPr>
          <p:nvPr/>
        </p:nvGrpSpPr>
        <p:grpSpPr>
          <a:xfrm>
            <a:off x="274639" y="298864"/>
            <a:ext cx="918586" cy="914400"/>
            <a:chOff x="827088" y="-3463925"/>
            <a:chExt cx="3833812" cy="3816350"/>
          </a:xfrm>
        </p:grpSpPr>
        <p:sp>
          <p:nvSpPr>
            <p:cNvPr id="9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9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8321358" y="2521902"/>
            <a:ext cx="3749040" cy="2963865"/>
          </a:xfrm>
          <a:prstGeom prst="rect">
            <a:avLst/>
          </a:prstGeom>
        </p:spPr>
      </p:pic>
      <p:pic>
        <p:nvPicPr>
          <p:cNvPr id="2" name="Picture 1"/>
          <p:cNvPicPr>
            <a:picLocks noChangeAspect="1"/>
          </p:cNvPicPr>
          <p:nvPr/>
        </p:nvPicPr>
        <p:blipFill rotWithShape="1">
          <a:blip r:embed="rId4"/>
          <a:stretch/>
        </p:blipFill>
        <p:spPr>
          <a:xfrm>
            <a:off x="4343718" y="2521902"/>
            <a:ext cx="3749040" cy="2294494"/>
          </a:xfrm>
          <a:prstGeom prst="rect">
            <a:avLst/>
          </a:prstGeom>
        </p:spPr>
      </p:pic>
      <p:pic>
        <p:nvPicPr>
          <p:cNvPr id="3" name="Picture 2"/>
          <p:cNvPicPr>
            <a:picLocks noChangeAspect="1"/>
          </p:cNvPicPr>
          <p:nvPr/>
        </p:nvPicPr>
        <p:blipFill>
          <a:blip r:embed="rId5"/>
          <a:stretch>
            <a:fillRect/>
          </a:stretch>
        </p:blipFill>
        <p:spPr>
          <a:xfrm>
            <a:off x="856686" y="2521902"/>
            <a:ext cx="2767827" cy="3794760"/>
          </a:xfrm>
          <a:prstGeom prst="rect">
            <a:avLst/>
          </a:prstGeom>
        </p:spPr>
      </p:pic>
      <p:sp>
        <p:nvSpPr>
          <p:cNvPr id="5" name="Title 4"/>
          <p:cNvSpPr>
            <a:spLocks noGrp="1"/>
          </p:cNvSpPr>
          <p:nvPr>
            <p:ph type="title"/>
          </p:nvPr>
        </p:nvSpPr>
        <p:spPr>
          <a:xfrm>
            <a:off x="1197864" y="295274"/>
            <a:ext cx="10970978" cy="917575"/>
          </a:xfrm>
        </p:spPr>
        <p:txBody>
          <a:bodyPr/>
          <a:lstStyle/>
          <a:p>
            <a:r>
              <a:rPr lang="en-US" dirty="0"/>
              <a:t>Azure App Service</a:t>
            </a:r>
          </a:p>
        </p:txBody>
      </p:sp>
      <p:sp useBgFill="1">
        <p:nvSpPr>
          <p:cNvPr id="6" name="Rectangle 5"/>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339646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9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1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7864" y="295274"/>
            <a:ext cx="10963974" cy="917575"/>
          </a:xfrm>
        </p:spPr>
        <p:txBody>
          <a:bodyPr/>
          <a:lstStyle/>
          <a:p>
            <a:r>
              <a:rPr lang="en-US" dirty="0"/>
              <a:t>Azure App Service</a:t>
            </a:r>
          </a:p>
        </p:txBody>
      </p:sp>
      <p:grpSp>
        <p:nvGrpSpPr>
          <p:cNvPr id="61" name="Group 60"/>
          <p:cNvGrpSpPr>
            <a:grpSpLocks noChangeAspect="1"/>
          </p:cNvGrpSpPr>
          <p:nvPr/>
        </p:nvGrpSpPr>
        <p:grpSpPr>
          <a:xfrm>
            <a:off x="274639" y="298864"/>
            <a:ext cx="918586" cy="91440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sp>
        <p:nvSpPr>
          <p:cNvPr id="70" name="TextBox 69"/>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252278" y="1617915"/>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22807" y="4735511"/>
            <a:ext cx="1467069" cy="930052"/>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TextBox 109"/>
            <p:cNvSpPr txBox="1"/>
            <p:nvPr/>
          </p:nvSpPr>
          <p:spPr>
            <a:xfrm>
              <a:off x="522807" y="5379331"/>
              <a:ext cx="1467069" cy="286232"/>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AAD integrated </a:t>
              </a:r>
            </a:p>
          </p:txBody>
        </p:sp>
      </p:grpSp>
      <p:grpSp>
        <p:nvGrpSpPr>
          <p:cNvPr id="31" name="Group 30"/>
          <p:cNvGrpSpPr/>
          <p:nvPr/>
        </p:nvGrpSpPr>
        <p:grpSpPr>
          <a:xfrm>
            <a:off x="2300454" y="4661692"/>
            <a:ext cx="1837362" cy="1007718"/>
            <a:chOff x="2300454" y="4661692"/>
            <a:chExt cx="1837362" cy="1007718"/>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TextBox 115"/>
            <p:cNvSpPr txBox="1"/>
            <p:nvPr/>
          </p:nvSpPr>
          <p:spPr>
            <a:xfrm>
              <a:off x="2300454" y="5379331"/>
              <a:ext cx="1837362" cy="290079"/>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Secure + compliant </a:t>
              </a:r>
            </a:p>
          </p:txBody>
        </p:sp>
      </p:grpSp>
      <p:grpSp>
        <p:nvGrpSpPr>
          <p:cNvPr id="35" name="Group 34"/>
          <p:cNvGrpSpPr/>
          <p:nvPr/>
        </p:nvGrpSpPr>
        <p:grpSpPr>
          <a:xfrm>
            <a:off x="4465833" y="4655544"/>
            <a:ext cx="1535998" cy="1203918"/>
            <a:chOff x="4465833"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TextBox 124"/>
            <p:cNvSpPr txBox="1"/>
            <p:nvPr/>
          </p:nvSpPr>
          <p:spPr>
            <a:xfrm>
              <a:off x="4465833" y="5379331"/>
              <a:ext cx="153599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Reduced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operations costs </a:t>
              </a:r>
            </a:p>
          </p:txBody>
        </p:sp>
      </p:grpSp>
      <p:grpSp>
        <p:nvGrpSpPr>
          <p:cNvPr id="36" name="Group 35"/>
          <p:cNvGrpSpPr/>
          <p:nvPr/>
        </p:nvGrpSpPr>
        <p:grpSpPr>
          <a:xfrm>
            <a:off x="6645078" y="4595017"/>
            <a:ext cx="1106392" cy="1264445"/>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TextBox 127"/>
            <p:cNvSpPr txBox="1"/>
            <p:nvPr/>
          </p:nvSpPr>
          <p:spPr>
            <a:xfrm>
              <a:off x="6645078" y="5379331"/>
              <a:ext cx="1106392"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Backup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recovery </a:t>
              </a:r>
            </a:p>
          </p:txBody>
        </p:sp>
      </p:grpSp>
      <p:grpSp>
        <p:nvGrpSpPr>
          <p:cNvPr id="40" name="Group 39"/>
          <p:cNvGrpSpPr/>
          <p:nvPr/>
        </p:nvGrpSpPr>
        <p:grpSpPr>
          <a:xfrm>
            <a:off x="8682945" y="4690267"/>
            <a:ext cx="1059906" cy="1169195"/>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TextBox 136"/>
            <p:cNvSpPr txBox="1"/>
            <p:nvPr/>
          </p:nvSpPr>
          <p:spPr>
            <a:xfrm>
              <a:off x="8682945" y="5379331"/>
              <a:ext cx="1059906"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Testing in</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production</a:t>
              </a:r>
            </a:p>
          </p:txBody>
        </p:sp>
      </p:grpSp>
      <p:grpSp>
        <p:nvGrpSpPr>
          <p:cNvPr id="39" name="Group 38"/>
          <p:cNvGrpSpPr/>
          <p:nvPr/>
        </p:nvGrpSpPr>
        <p:grpSpPr>
          <a:xfrm>
            <a:off x="10596967" y="4649786"/>
            <a:ext cx="1164100" cy="120967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TextBox 139"/>
            <p:cNvSpPr txBox="1"/>
            <p:nvPr/>
          </p:nvSpPr>
          <p:spPr>
            <a:xfrm>
              <a:off x="10596967" y="5379331"/>
              <a:ext cx="1164100"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App gallery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marketplace</a:t>
              </a:r>
            </a:p>
          </p:txBody>
        </p:sp>
      </p:grpSp>
      <p:grpSp>
        <p:nvGrpSpPr>
          <p:cNvPr id="29" name="Group 28"/>
          <p:cNvGrpSpPr/>
          <p:nvPr/>
        </p:nvGrpSpPr>
        <p:grpSpPr>
          <a:xfrm>
            <a:off x="514792" y="2669912"/>
            <a:ext cx="1483098" cy="1307481"/>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TextBox 106"/>
            <p:cNvSpPr txBox="1"/>
            <p:nvPr/>
          </p:nvSpPr>
          <p:spPr>
            <a:xfrm>
              <a:off x="514792" y="3497262"/>
              <a:ext cx="148309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Global data</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center footprint </a:t>
              </a:r>
            </a:p>
          </p:txBody>
        </p:sp>
      </p:grpSp>
      <p:grpSp>
        <p:nvGrpSpPr>
          <p:cNvPr id="32" name="Group 31"/>
          <p:cNvGrpSpPr/>
          <p:nvPr/>
        </p:nvGrpSpPr>
        <p:grpSpPr>
          <a:xfrm>
            <a:off x="2492013" y="2756352"/>
            <a:ext cx="1454245" cy="1027142"/>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TextBox 112"/>
            <p:cNvSpPr txBox="1"/>
            <p:nvPr/>
          </p:nvSpPr>
          <p:spPr>
            <a:xfrm>
              <a:off x="2492013" y="3497262"/>
              <a:ext cx="1454245" cy="286232"/>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Hybrid support </a:t>
              </a:r>
            </a:p>
          </p:txBody>
        </p:sp>
      </p:grpSp>
      <p:grpSp>
        <p:nvGrpSpPr>
          <p:cNvPr id="33" name="Group 32"/>
          <p:cNvGrpSpPr/>
          <p:nvPr/>
        </p:nvGrpSpPr>
        <p:grpSpPr>
          <a:xfrm>
            <a:off x="4342402" y="2760400"/>
            <a:ext cx="1782860" cy="1216993"/>
            <a:chOff x="4342402" y="2760400"/>
            <a:chExt cx="1782860" cy="12169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TextBox 118"/>
            <p:cNvSpPr txBox="1"/>
            <p:nvPr/>
          </p:nvSpPr>
          <p:spPr>
            <a:xfrm>
              <a:off x="4342402" y="3497262"/>
              <a:ext cx="1782860"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Built-in auto scale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and load balancing </a:t>
              </a:r>
            </a:p>
          </p:txBody>
        </p:sp>
      </p:grpSp>
      <p:grpSp>
        <p:nvGrpSpPr>
          <p:cNvPr id="34" name="Group 33"/>
          <p:cNvGrpSpPr/>
          <p:nvPr/>
        </p:nvGrpSpPr>
        <p:grpSpPr>
          <a:xfrm>
            <a:off x="6326882" y="2675866"/>
            <a:ext cx="1742785" cy="1301527"/>
            <a:chOff x="6326882" y="2675866"/>
            <a:chExt cx="1742785" cy="130152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TextBox 121"/>
            <p:cNvSpPr txBox="1"/>
            <p:nvPr/>
          </p:nvSpPr>
          <p:spPr>
            <a:xfrm>
              <a:off x="6326882" y="3497262"/>
              <a:ext cx="1742785"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High availability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with auto-patching </a:t>
              </a:r>
            </a:p>
          </p:txBody>
        </p:sp>
      </p:grpSp>
      <p:grpSp>
        <p:nvGrpSpPr>
          <p:cNvPr id="37" name="Group 36"/>
          <p:cNvGrpSpPr/>
          <p:nvPr/>
        </p:nvGrpSpPr>
        <p:grpSpPr>
          <a:xfrm>
            <a:off x="8379176" y="2678247"/>
            <a:ext cx="1667444" cy="1299146"/>
            <a:chOff x="8379176" y="2678247"/>
            <a:chExt cx="1667444" cy="1299146"/>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TextBox 130"/>
            <p:cNvSpPr txBox="1"/>
            <p:nvPr/>
          </p:nvSpPr>
          <p:spPr>
            <a:xfrm>
              <a:off x="8379176" y="3497262"/>
              <a:ext cx="1667444"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.NET, Java, PHP,</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Node, and Python </a:t>
              </a:r>
            </a:p>
          </p:txBody>
        </p:sp>
      </p:grpSp>
      <p:grpSp>
        <p:nvGrpSpPr>
          <p:cNvPr id="38" name="Group 37"/>
          <p:cNvGrpSpPr/>
          <p:nvPr/>
        </p:nvGrpSpPr>
        <p:grpSpPr>
          <a:xfrm>
            <a:off x="10600173" y="2691344"/>
            <a:ext cx="1157688" cy="1286049"/>
            <a:chOff x="10600173" y="2691344"/>
            <a:chExt cx="1157688" cy="1286049"/>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TextBox 133"/>
            <p:cNvSpPr txBox="1"/>
            <p:nvPr/>
          </p:nvSpPr>
          <p:spPr>
            <a:xfrm>
              <a:off x="10600173" y="3497262"/>
              <a:ext cx="115768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Staging and</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deployment</a:t>
              </a:r>
            </a:p>
          </p:txBody>
        </p:sp>
      </p:grpSp>
    </p:spTree>
    <p:extLst>
      <p:ext uri="{BB962C8B-B14F-4D97-AF65-F5344CB8AC3E}">
        <p14:creationId xmlns:p14="http://schemas.microsoft.com/office/powerpoint/2010/main" val="400578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2"/>
          <p:cNvSpPr/>
          <p:nvPr/>
        </p:nvSpPr>
        <p:spPr bwMode="auto">
          <a:xfrm>
            <a:off x="2103553" y="2029451"/>
            <a:ext cx="8174792" cy="3989278"/>
          </a:xfrm>
          <a:prstGeom prst="roundRect">
            <a:avLst>
              <a:gd name="adj" fmla="val 4889"/>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defTabSz="9320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6038631" y="3805074"/>
            <a:ext cx="462445" cy="272342"/>
            <a:chOff x="4924540" y="2915646"/>
            <a:chExt cx="462708" cy="272496"/>
          </a:xfrm>
          <a:solidFill>
            <a:srgbClr val="FFFFFF"/>
          </a:solidFill>
        </p:grpSpPr>
        <p:sp>
          <p:nvSpPr>
            <p:cNvPr id="18" name="Rectangle 17"/>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629" y="2557732"/>
            <a:ext cx="2879559" cy="2869047"/>
          </a:xfrm>
          <a:prstGeom prst="rect">
            <a:avLst/>
          </a:prstGeom>
        </p:spPr>
      </p:pic>
      <p:grpSp>
        <p:nvGrpSpPr>
          <p:cNvPr id="21" name="Group 20"/>
          <p:cNvGrpSpPr/>
          <p:nvPr/>
        </p:nvGrpSpPr>
        <p:grpSpPr>
          <a:xfrm>
            <a:off x="7056082" y="2216057"/>
            <a:ext cx="2587807" cy="3543779"/>
            <a:chOff x="6325445" y="2030785"/>
            <a:chExt cx="2588909" cy="3545288"/>
          </a:xfrm>
        </p:grpSpPr>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23" name="Picture 22"/>
            <p:cNvPicPr>
              <a:picLocks noChangeAspect="1"/>
            </p:cNvPicPr>
            <p:nvPr/>
          </p:nvPicPr>
          <p:blipFill>
            <a:blip r:embed="rId5"/>
            <a:stretch>
              <a:fillRect/>
            </a:stretch>
          </p:blipFill>
          <p:spPr>
            <a:xfrm>
              <a:off x="6348445" y="2377802"/>
              <a:ext cx="473304" cy="462268"/>
            </a:xfrm>
            <a:prstGeom prst="rect">
              <a:avLst/>
            </a:prstGeom>
          </p:spPr>
        </p:pic>
        <p:pic>
          <p:nvPicPr>
            <p:cNvPr id="24" name="Picture 23"/>
            <p:cNvPicPr>
              <a:picLocks noChangeAspect="1"/>
            </p:cNvPicPr>
            <p:nvPr/>
          </p:nvPicPr>
          <p:blipFill>
            <a:blip r:embed="rId6"/>
            <a:stretch>
              <a:fillRect/>
            </a:stretch>
          </p:blipFill>
          <p:spPr>
            <a:xfrm>
              <a:off x="6325445" y="3961154"/>
              <a:ext cx="519305" cy="518725"/>
            </a:xfrm>
            <a:prstGeom prst="rect">
              <a:avLst/>
            </a:prstGeom>
          </p:spPr>
        </p:pic>
        <p:pic>
          <p:nvPicPr>
            <p:cNvPr id="25" name="Picture 24"/>
            <p:cNvPicPr>
              <a:picLocks noChangeAspect="1"/>
            </p:cNvPicPr>
            <p:nvPr/>
          </p:nvPicPr>
          <p:blipFill>
            <a:blip r:embed="rId7"/>
            <a:stretch>
              <a:fillRect/>
            </a:stretch>
          </p:blipFill>
          <p:spPr>
            <a:xfrm>
              <a:off x="6402625" y="3138601"/>
              <a:ext cx="364944" cy="524022"/>
            </a:xfrm>
            <a:prstGeom prst="rect">
              <a:avLst/>
            </a:prstGeom>
          </p:spPr>
        </p:pic>
        <p:sp>
          <p:nvSpPr>
            <p:cNvPr id="26" name="TextBox 25"/>
            <p:cNvSpPr txBox="1"/>
            <p:nvPr/>
          </p:nvSpPr>
          <p:spPr>
            <a:xfrm>
              <a:off x="6827873" y="2030785"/>
              <a:ext cx="2086481" cy="3545288"/>
            </a:xfrm>
            <a:prstGeom prst="rect">
              <a:avLst/>
            </a:prstGeom>
            <a:noFill/>
          </p:spPr>
          <p:txBody>
            <a:bodyPr wrap="none" lIns="182803" tIns="146241" rIns="182803" bIns="146241" rtlCol="0">
              <a:spAutoFit/>
            </a:bodyPr>
            <a:lstStyle/>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Web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Mobile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Logic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API apps</a:t>
              </a:r>
            </a:p>
          </p:txBody>
        </p:sp>
      </p:grpSp>
      <p:sp>
        <p:nvSpPr>
          <p:cNvPr id="32" name="Title 2"/>
          <p:cNvSpPr txBox="1">
            <a:spLocks/>
          </p:cNvSpPr>
          <p:nvPr/>
        </p:nvSpPr>
        <p:spPr>
          <a:xfrm>
            <a:off x="529971" y="449128"/>
            <a:ext cx="11305918" cy="91705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3794" rtl="0" eaLnBrk="1" fontAlgn="auto" latinLnBrk="0" hangingPunct="1">
              <a:lnSpc>
                <a:spcPct val="100000"/>
              </a:lnSpc>
              <a:spcBef>
                <a:spcPct val="0"/>
              </a:spcBef>
              <a:spcAft>
                <a:spcPts val="600"/>
              </a:spcAft>
              <a:buClrTx/>
              <a:buSzTx/>
              <a:buFontTx/>
              <a:buNone/>
              <a:tabLst/>
              <a:defRPr/>
            </a:pPr>
            <a:r>
              <a:rPr kumimoji="0" lang="en-US" sz="4798" b="0" i="0" u="none" strike="noStrike" kern="1200" cap="none" spc="0" normalizeH="0" baseline="0" noProof="0" dirty="0">
                <a:ln>
                  <a:noFill/>
                </a:ln>
                <a:solidFill>
                  <a:schemeClr val="tx1"/>
                </a:solidFill>
                <a:effectLst/>
                <a:uLnTx/>
                <a:uFillTx/>
                <a:latin typeface="Segoe UI Light"/>
                <a:ea typeface="+mj-ea"/>
                <a:cs typeface="+mj-cs"/>
              </a:rPr>
              <a:t>Azure App Service</a:t>
            </a:r>
            <a:br>
              <a:rPr kumimoji="0" lang="en-US" sz="4798" b="0" i="0" u="none" strike="noStrike" kern="1200" cap="none" spc="0" normalizeH="0" baseline="0" noProof="0" dirty="0">
                <a:ln>
                  <a:noFill/>
                </a:ln>
                <a:solidFill>
                  <a:schemeClr val="tx1"/>
                </a:solidFill>
                <a:effectLst/>
                <a:uLnTx/>
                <a:uFillTx/>
                <a:latin typeface="Segoe UI Light"/>
                <a:ea typeface="+mj-ea"/>
                <a:cs typeface="+mj-cs"/>
              </a:rPr>
            </a:b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Build and scale great w</a:t>
            </a:r>
            <a:r>
              <a:rPr kumimoji="0" lang="en-US" sz="3598" b="0" i="0" u="none" strike="noStrike" kern="1200" cap="none" spc="0" normalizeH="0" baseline="0" noProof="0" dirty="0" err="1">
                <a:ln>
                  <a:noFill/>
                </a:ln>
                <a:gradFill>
                  <a:gsLst>
                    <a:gs pos="100000">
                      <a:schemeClr val="tx2"/>
                    </a:gs>
                    <a:gs pos="0">
                      <a:schemeClr val="tx2"/>
                    </a:gs>
                  </a:gsLst>
                  <a:lin ang="5400000" scaled="1"/>
                </a:gradFill>
                <a:effectLst/>
                <a:uLnTx/>
                <a:uFillTx/>
                <a:latin typeface="Segoe UI Light"/>
                <a:ea typeface="+mj-ea"/>
                <a:cs typeface="+mj-cs"/>
              </a:rPr>
              <a:t>eb</a:t>
            </a:r>
            <a:r>
              <a:rPr kumimoji="0" lang="en-US" sz="35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rPr>
              <a:t> and mobile apps</a:t>
            </a:r>
            <a:endParaRPr kumimoji="0" lang="en-US" sz="13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endParaRPr>
          </a:p>
        </p:txBody>
      </p:sp>
    </p:spTree>
    <p:extLst>
      <p:ext uri="{BB962C8B-B14F-4D97-AF65-F5344CB8AC3E}">
        <p14:creationId xmlns:p14="http://schemas.microsoft.com/office/powerpoint/2010/main" val="2792533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 example</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l="-6004" t="-3119" r="-6004" b="-4708"/>
          <a:stretch/>
        </p:blipFill>
        <p:spPr>
          <a:xfrm>
            <a:off x="2103438" y="1212849"/>
            <a:ext cx="8229600" cy="5484814"/>
          </a:xfrm>
          <a:prstGeom prst="rect">
            <a:avLst/>
          </a:prstGeom>
          <a:solidFill>
            <a:srgbClr val="FFFFFF"/>
          </a:solidFill>
        </p:spPr>
      </p:pic>
      <p:sp>
        <p:nvSpPr>
          <p:cNvPr id="11" name="Rectangle 10"/>
          <p:cNvSpPr/>
          <p:nvPr/>
        </p:nvSpPr>
        <p:spPr bwMode="auto">
          <a:xfrm>
            <a:off x="7818437" y="2430462"/>
            <a:ext cx="990600" cy="1066800"/>
          </a:xfrm>
          <a:prstGeom prst="rect">
            <a:avLst/>
          </a:prstGeom>
          <a:solidFill>
            <a:srgbClr val="F1F1F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8" name="Picture 7"/>
          <p:cNvPicPr>
            <a:picLocks noChangeAspect="1"/>
          </p:cNvPicPr>
          <p:nvPr/>
        </p:nvPicPr>
        <p:blipFill>
          <a:blip r:embed="rId4"/>
          <a:stretch>
            <a:fillRect/>
          </a:stretch>
        </p:blipFill>
        <p:spPr>
          <a:xfrm>
            <a:off x="7777081" y="2355992"/>
            <a:ext cx="1035103" cy="1206562"/>
          </a:xfrm>
          <a:prstGeom prst="rect">
            <a:avLst/>
          </a:prstGeom>
        </p:spPr>
      </p:pic>
    </p:spTree>
    <p:extLst>
      <p:ext uri="{BB962C8B-B14F-4D97-AF65-F5344CB8AC3E}">
        <p14:creationId xmlns:p14="http://schemas.microsoft.com/office/powerpoint/2010/main" val="14863176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a:t>
            </a:r>
            <a:endParaRPr lang="en-US" dirty="0"/>
          </a:p>
        </p:txBody>
      </p:sp>
    </p:spTree>
    <p:extLst>
      <p:ext uri="{BB962C8B-B14F-4D97-AF65-F5344CB8AC3E}">
        <p14:creationId xmlns:p14="http://schemas.microsoft.com/office/powerpoint/2010/main" val="90392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a:t>
            </a:r>
            <a:br>
              <a:rPr lang="en-US" dirty="0"/>
            </a:br>
            <a:r>
              <a:rPr lang="en-US" sz="3200" dirty="0"/>
              <a:t>Example: </a:t>
            </a:r>
            <a:r>
              <a:rPr lang="en-US" sz="3200" dirty="0" err="1"/>
              <a:t>serverless</a:t>
            </a:r>
            <a:r>
              <a:rPr lang="en-US" sz="3200" dirty="0"/>
              <a:t> mobile back ends</a:t>
            </a:r>
          </a:p>
        </p:txBody>
      </p:sp>
      <p:sp>
        <p:nvSpPr>
          <p:cNvPr id="115" name="AutoShape 3"/>
          <p:cNvSpPr>
            <a:spLocks noChangeAspect="1" noChangeArrowheads="1" noTextEdit="1"/>
          </p:cNvSpPr>
          <p:nvPr/>
        </p:nvSpPr>
        <p:spPr bwMode="auto">
          <a:xfrm>
            <a:off x="122237" y="2517751"/>
            <a:ext cx="11549873" cy="3535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nvGrpSpPr>
          <p:cNvPr id="226" name="Group 225"/>
          <p:cNvGrpSpPr/>
          <p:nvPr/>
        </p:nvGrpSpPr>
        <p:grpSpPr>
          <a:xfrm>
            <a:off x="650008" y="2668587"/>
            <a:ext cx="2426854" cy="3648075"/>
            <a:chOff x="2185509" y="2155826"/>
            <a:chExt cx="1737204" cy="2611385"/>
          </a:xfrm>
        </p:grpSpPr>
        <p:sp>
          <p:nvSpPr>
            <p:cNvPr id="227" name="Rectangle 5"/>
            <p:cNvSpPr>
              <a:spLocks noChangeArrowheads="1"/>
            </p:cNvSpPr>
            <p:nvPr/>
          </p:nvSpPr>
          <p:spPr bwMode="auto">
            <a:xfrm>
              <a:off x="2185509" y="4370645"/>
              <a:ext cx="1302380" cy="3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Photo taken and</a:t>
              </a:r>
            </a:p>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WebHook</a:t>
              </a: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 called</a:t>
              </a:r>
            </a:p>
          </p:txBody>
        </p:sp>
        <p:sp>
          <p:nvSpPr>
            <p:cNvPr id="22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2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3"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4"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5"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6"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7"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8"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39"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0"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1"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2"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3"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4"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5"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6"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7"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8"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49"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0"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1"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2"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53"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276" name="Group 275"/>
          <p:cNvGrpSpPr/>
          <p:nvPr/>
        </p:nvGrpSpPr>
        <p:grpSpPr>
          <a:xfrm>
            <a:off x="7607653" y="3331685"/>
            <a:ext cx="4280196" cy="2746881"/>
            <a:chOff x="7165975" y="2630488"/>
            <a:chExt cx="3063876" cy="1966290"/>
          </a:xfrm>
        </p:grpSpPr>
        <p:sp>
          <p:nvSpPr>
            <p:cNvPr id="277"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8"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9"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0"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1"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2"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3"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4"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8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1" name="Rectangle 73"/>
            <p:cNvSpPr>
              <a:spLocks noChangeArrowheads="1"/>
            </p:cNvSpPr>
            <p:nvPr/>
          </p:nvSpPr>
          <p:spPr bwMode="auto">
            <a:xfrm>
              <a:off x="8031977" y="4398495"/>
              <a:ext cx="1879559"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Produces scaled images</a:t>
              </a:r>
            </a:p>
          </p:txBody>
        </p:sp>
        <p:sp>
          <p:nvSpPr>
            <p:cNvPr id="292"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3"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4"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5"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6"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7"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8"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99"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0"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1"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2"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3"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4"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5"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6"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7"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8"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09"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0"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1"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2"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3"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4"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5"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6"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7"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8"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19"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0"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1"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2"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3"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4"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5"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6"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7"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328"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239472" y="3322158"/>
            <a:ext cx="4164874" cy="2728577"/>
            <a:chOff x="3239472" y="3322158"/>
            <a:chExt cx="4164874" cy="2728577"/>
          </a:xfrm>
        </p:grpSpPr>
        <p:grpSp>
          <p:nvGrpSpPr>
            <p:cNvPr id="254" name="Group 253"/>
            <p:cNvGrpSpPr/>
            <p:nvPr/>
          </p:nvGrpSpPr>
          <p:grpSpPr>
            <a:xfrm>
              <a:off x="3239472" y="3322158"/>
              <a:ext cx="4164874" cy="2728577"/>
              <a:chOff x="4064000" y="2630488"/>
              <a:chExt cx="2981325" cy="1953187"/>
            </a:xfrm>
          </p:grpSpPr>
          <p:sp>
            <p:nvSpPr>
              <p:cNvPr id="261" name="Rectangle 27"/>
              <p:cNvSpPr>
                <a:spLocks noChangeArrowheads="1"/>
              </p:cNvSpPr>
              <p:nvPr/>
            </p:nvSpPr>
            <p:spPr bwMode="auto">
              <a:xfrm>
                <a:off x="4688322" y="4385392"/>
                <a:ext cx="1732681" cy="19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277417"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Stores in blob storage</a:t>
                </a:r>
              </a:p>
            </p:txBody>
          </p:sp>
          <p:sp>
            <p:nvSpPr>
              <p:cNvPr id="262"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3"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4"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5"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6"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7"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8"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69"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0"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1"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2"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3"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4"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sp>
            <p:nvSpPr>
              <p:cNvPr id="275"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7741" tIns="63870" rIns="127741" bIns="63870" numCol="1" anchor="t" anchorCtr="0" compatLnSpc="1">
                <a:prstTxWarp prst="textNoShape">
                  <a:avLst/>
                </a:prstTxWarp>
              </a:bodyPr>
              <a:lstStyle/>
              <a:p>
                <a:pPr marL="0" marR="0" lvl="0" indent="0" defTabSz="1277417" eaLnBrk="1" fontAlgn="auto" latinLnBrk="0" hangingPunct="1">
                  <a:lnSpc>
                    <a:spcPct val="100000"/>
                  </a:lnSpc>
                  <a:spcBef>
                    <a:spcPts val="0"/>
                  </a:spcBef>
                  <a:spcAft>
                    <a:spcPts val="0"/>
                  </a:spcAft>
                  <a:buClrTx/>
                  <a:buSzTx/>
                  <a:buFontTx/>
                  <a:buNone/>
                  <a:tabLst/>
                  <a:defRPr/>
                </a:pPr>
                <a:endParaRPr kumimoji="0" lang="en-US" sz="2515" b="0" i="0" u="none" strike="noStrike" kern="0" cap="none" spc="0" normalizeH="0" baseline="0" noProof="0">
                  <a:ln>
                    <a:noFill/>
                  </a:ln>
                  <a:solidFill>
                    <a:sysClr val="windowText" lastClr="000000"/>
                  </a:solidFill>
                  <a:effectLst/>
                  <a:uLnTx/>
                  <a:uFillTx/>
                </a:endParaRPr>
              </a:p>
            </p:txBody>
          </p:sp>
        </p:grpSp>
        <p:pic>
          <p:nvPicPr>
            <p:cNvPr id="107" name="Picture 10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97136" y="3369386"/>
              <a:ext cx="740716" cy="631652"/>
            </a:xfrm>
            <a:prstGeom prst="rect">
              <a:avLst/>
            </a:prstGeom>
            <a:solidFill>
              <a:srgbClr val="FFFFFF"/>
            </a:solidFill>
          </p:spPr>
        </p:pic>
      </p:grpSp>
    </p:spTree>
    <p:extLst>
      <p:ext uri="{BB962C8B-B14F-4D97-AF65-F5344CB8AC3E}">
        <p14:creationId xmlns:p14="http://schemas.microsoft.com/office/powerpoint/2010/main" val="491337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4252278" y="1617914"/>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Accelerate development</a:t>
            </a:r>
          </a:p>
        </p:txBody>
      </p:sp>
      <p:sp>
        <p:nvSpPr>
          <p:cNvPr id="3" name="Title 2"/>
          <p:cNvSpPr>
            <a:spLocks noGrp="1"/>
          </p:cNvSpPr>
          <p:nvPr>
            <p:ph type="title"/>
          </p:nvPr>
        </p:nvSpPr>
        <p:spPr>
          <a:xfrm>
            <a:off x="1197864" y="295274"/>
            <a:ext cx="10963974" cy="917575"/>
          </a:xfrm>
        </p:spPr>
        <p:txBody>
          <a:bodyPr/>
          <a:lstStyle/>
          <a:p>
            <a:r>
              <a:rPr lang="en-US"/>
              <a:t>Azure Functions</a:t>
            </a:r>
            <a:endParaRPr lang="en-US" dirty="0"/>
          </a:p>
        </p:txBody>
      </p:sp>
      <p:pic>
        <p:nvPicPr>
          <p:cNvPr id="4"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3526" y="361231"/>
            <a:ext cx="909177" cy="802321"/>
          </a:xfrm>
          <a:prstGeom prst="rect">
            <a:avLst/>
          </a:prstGeom>
        </p:spPr>
      </p:pic>
      <p:sp>
        <p:nvSpPr>
          <p:cNvPr id="52" name="TextBox 51"/>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Serverless</a:t>
            </a:r>
            <a:endPar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endParaRPr>
          </a:p>
        </p:txBody>
      </p:sp>
      <p:sp>
        <p:nvSpPr>
          <p:cNvPr id="54" name="TextBox 53"/>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Bind into services</a:t>
            </a:r>
          </a:p>
        </p:txBody>
      </p:sp>
      <p:sp useBgFill="1">
        <p:nvSpPr>
          <p:cNvPr id="58" name="Rectangle 57"/>
          <p:cNvSpPr/>
          <p:nvPr/>
        </p:nvSpPr>
        <p:spPr bwMode="auto">
          <a:xfrm>
            <a:off x="0" y="6515100"/>
            <a:ext cx="12436475" cy="479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8393341" y="2300121"/>
            <a:ext cx="3442556" cy="967396"/>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5" name="Picture 64"/>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Box</a:t>
              </a:r>
            </a:p>
          </p:txBody>
        </p:sp>
        <p:sp>
          <p:nvSpPr>
            <p:cNvPr id="77" name="TextBox 76"/>
            <p:cNvSpPr txBox="1"/>
            <p:nvPr/>
          </p:nvSpPr>
          <p:spPr>
            <a:xfrm>
              <a:off x="8393341" y="2981285"/>
              <a:ext cx="928460"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OneDrive</a:t>
              </a:r>
            </a:p>
          </p:txBody>
        </p:sp>
        <p:sp>
          <p:nvSpPr>
            <p:cNvPr id="81" name="TextBox 80"/>
            <p:cNvSpPr txBox="1"/>
            <p:nvPr/>
          </p:nvSpPr>
          <p:spPr>
            <a:xfrm>
              <a:off x="11191169" y="2981285"/>
              <a:ext cx="644728"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grpSp>
      <p:grpSp>
        <p:nvGrpSpPr>
          <p:cNvPr id="24" name="Group 23"/>
          <p:cNvGrpSpPr/>
          <p:nvPr/>
        </p:nvGrpSpPr>
        <p:grpSpPr>
          <a:xfrm>
            <a:off x="8443742" y="3593899"/>
            <a:ext cx="3703193" cy="934811"/>
            <a:chOff x="8443742" y="3593899"/>
            <a:chExt cx="3703193" cy="934811"/>
          </a:xfrm>
        </p:grpSpPr>
        <p:sp>
          <p:nvSpPr>
            <p:cNvPr id="66" name="Freeform 12"/>
            <p:cNvSpPr>
              <a:spLocks noChangeAspect="1" noEditPoints="1"/>
            </p:cNvSpPr>
            <p:nvPr/>
          </p:nvSpPr>
          <p:spPr bwMode="auto">
            <a:xfrm>
              <a:off x="8626194" y="3635314"/>
              <a:ext cx="548640" cy="48987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6"/>
            <a:stretch>
              <a:fillRect/>
            </a:stretch>
          </p:blipFill>
          <p:spPr>
            <a:xfrm>
              <a:off x="9866499" y="3593899"/>
              <a:ext cx="640080" cy="572703"/>
            </a:xfrm>
            <a:prstGeom prst="rect">
              <a:avLst/>
            </a:prstGeom>
          </p:spPr>
        </p:pic>
        <p:pic>
          <p:nvPicPr>
            <p:cNvPr id="76" name="Picture 7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39213" y="3605930"/>
              <a:ext cx="548640" cy="548640"/>
            </a:xfrm>
            <a:prstGeom prst="rect">
              <a:avLst/>
            </a:prstGeom>
          </p:spPr>
        </p:pic>
        <p:sp>
          <p:nvSpPr>
            <p:cNvPr id="82" name="TextBox 81"/>
            <p:cNvSpPr txBox="1"/>
            <p:nvPr/>
          </p:nvSpPr>
          <p:spPr>
            <a:xfrm>
              <a:off x="8443742" y="4242478"/>
              <a:ext cx="878767"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Dropbox</a:t>
              </a:r>
            </a:p>
          </p:txBody>
        </p:sp>
        <p:sp>
          <p:nvSpPr>
            <p:cNvPr id="83" name="TextBox 82"/>
            <p:cNvSpPr txBox="1"/>
            <p:nvPr/>
          </p:nvSpPr>
          <p:spPr>
            <a:xfrm>
              <a:off x="9742367" y="4242478"/>
              <a:ext cx="899606"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sp>
          <p:nvSpPr>
            <p:cNvPr id="84" name="TextBox 83"/>
            <p:cNvSpPr txBox="1"/>
            <p:nvPr/>
          </p:nvSpPr>
          <p:spPr>
            <a:xfrm>
              <a:off x="10859403" y="4242478"/>
              <a:ext cx="1287532" cy="286232"/>
            </a:xfrm>
            <a:prstGeom prst="rect">
              <a:avLst/>
            </a:prstGeom>
            <a:noFill/>
          </p:spPr>
          <p:txBody>
            <a:bodyPr wrap="none" lIns="91440" tIns="45720" rIns="91440" bIns="4572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storage</a:t>
              </a:r>
            </a:p>
          </p:txBody>
        </p:sp>
      </p:grpSp>
      <p:grpSp>
        <p:nvGrpSpPr>
          <p:cNvPr id="25" name="Group 24"/>
          <p:cNvGrpSpPr/>
          <p:nvPr/>
        </p:nvGrpSpPr>
        <p:grpSpPr>
          <a:xfrm>
            <a:off x="8293055" y="4769554"/>
            <a:ext cx="3813416" cy="1214249"/>
            <a:chOff x="8293055" y="4769554"/>
            <a:chExt cx="3813416" cy="1214249"/>
          </a:xfrm>
        </p:grpSpPr>
        <p:pic>
          <p:nvPicPr>
            <p:cNvPr id="9" name="Picture 8"/>
            <p:cNvPicPr>
              <a:picLocks noChangeAspect="1"/>
            </p:cNvPicPr>
            <p:nvPr/>
          </p:nvPicPr>
          <p:blipFill>
            <a:blip r:embed="rId8"/>
            <a:stretch>
              <a:fillRect/>
            </a:stretch>
          </p:blipFill>
          <p:spPr>
            <a:xfrm>
              <a:off x="11264855" y="4769554"/>
              <a:ext cx="493223" cy="602828"/>
            </a:xfrm>
            <a:prstGeom prst="rect">
              <a:avLst/>
            </a:prstGeom>
          </p:spPr>
        </p:pic>
        <p:sp>
          <p:nvSpPr>
            <p:cNvPr id="91" name="Rectangle 90"/>
            <p:cNvSpPr>
              <a:spLocks noChangeArrowheads="1"/>
            </p:cNvSpPr>
            <p:nvPr/>
          </p:nvSpPr>
          <p:spPr bwMode="auto">
            <a:xfrm>
              <a:off x="8293055" y="5503672"/>
              <a:ext cx="1186542"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 queue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storage</a:t>
              </a:r>
            </a:p>
          </p:txBody>
        </p:sp>
        <p:sp>
          <p:nvSpPr>
            <p:cNvPr id="92" name="Rectangle 91"/>
            <p:cNvSpPr>
              <a:spLocks noChangeArrowheads="1"/>
            </p:cNvSpPr>
            <p:nvPr/>
          </p:nvSpPr>
          <p:spPr bwMode="auto">
            <a:xfrm>
              <a:off x="9708200" y="5503672"/>
              <a:ext cx="979755" cy="480131"/>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rPr>
                <a:t>event hub</a:t>
              </a:r>
            </a:p>
          </p:txBody>
        </p:sp>
        <p:sp>
          <p:nvSpPr>
            <p:cNvPr id="95" name="Rectangle 94"/>
            <p:cNvSpPr>
              <a:spLocks noChangeArrowheads="1"/>
            </p:cNvSpPr>
            <p:nvPr/>
          </p:nvSpPr>
          <p:spPr bwMode="auto">
            <a:xfrm>
              <a:off x="10918325" y="5503672"/>
              <a:ext cx="1188146" cy="286232"/>
            </a:xfrm>
            <a:prstGeom prst="rect">
              <a:avLst/>
            </a:prstGeom>
            <a:noFill/>
            <a:extLst/>
          </p:spPr>
          <p:txBody>
            <a:bodyPr wrap="none" lIns="91440" tIns="45720" rIns="91440" bIns="45720" rtlCol="0" anchor="b">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pic>
          <p:nvPicPr>
            <p:cNvPr id="96" name="Picture 9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23625" y="4792241"/>
              <a:ext cx="548640" cy="548640"/>
            </a:xfrm>
            <a:prstGeom prst="rect">
              <a:avLst/>
            </a:prstGeom>
          </p:spPr>
        </p:pic>
        <p:pic>
          <p:nvPicPr>
            <p:cNvPr id="97" name="Picture 9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20986" y="4792241"/>
              <a:ext cx="548640" cy="548640"/>
            </a:xfrm>
            <a:prstGeom prst="rect">
              <a:avLst/>
            </a:prstGeom>
          </p:spPr>
        </p:pic>
      </p:grpSp>
      <p:sp>
        <p:nvSpPr>
          <p:cNvPr id="106" name="TextBox 105"/>
          <p:cNvSpPr txBox="1"/>
          <p:nvPr/>
        </p:nvSpPr>
        <p:spPr>
          <a:xfrm>
            <a:off x="4645974" y="5517931"/>
            <a:ext cx="1792451" cy="646331"/>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your way</a:t>
            </a:r>
          </a:p>
        </p:txBody>
      </p:sp>
      <p:grpSp>
        <p:nvGrpSpPr>
          <p:cNvPr id="22" name="Group 21"/>
          <p:cNvGrpSpPr/>
          <p:nvPr/>
        </p:nvGrpSpPr>
        <p:grpSpPr>
          <a:xfrm>
            <a:off x="6596268" y="3732361"/>
            <a:ext cx="1430087" cy="2431901"/>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40" tIns="9144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rPr>
                <a:t>&lt;/&gt;</a:t>
              </a:r>
            </a:p>
          </p:txBody>
        </p:sp>
      </p:grpSp>
      <p:grpSp>
        <p:nvGrpSpPr>
          <p:cNvPr id="26" name="Group 25"/>
          <p:cNvGrpSpPr/>
          <p:nvPr/>
        </p:nvGrpSpPr>
        <p:grpSpPr>
          <a:xfrm>
            <a:off x="473987" y="2448438"/>
            <a:ext cx="1588480" cy="3715824"/>
            <a:chOff x="473987" y="2448438"/>
            <a:chExt cx="1588480" cy="3715824"/>
          </a:xfrm>
        </p:grpSpPr>
        <p:sp>
          <p:nvSpPr>
            <p:cNvPr id="112" name="TextBox 111"/>
            <p:cNvSpPr txBox="1"/>
            <p:nvPr/>
          </p:nvSpPr>
          <p:spPr>
            <a:xfrm>
              <a:off x="473987" y="5517931"/>
              <a:ext cx="1571520" cy="646331"/>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114" name="Picture 113"/>
            <p:cNvPicPr>
              <a:picLocks noChangeAspect="1"/>
            </p:cNvPicPr>
            <p:nvPr/>
          </p:nvPicPr>
          <p:blipFill rotWithShape="1">
            <a:blip r:embed="rId9"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486206" y="2448438"/>
              <a:ext cx="1576261" cy="2993124"/>
            </a:xfrm>
            <a:prstGeom prst="rect">
              <a:avLst/>
            </a:prstGeom>
          </p:spPr>
        </p:pic>
      </p:grpSp>
      <p:grpSp>
        <p:nvGrpSpPr>
          <p:cNvPr id="20" name="Group 19"/>
          <p:cNvGrpSpPr/>
          <p:nvPr/>
        </p:nvGrpSpPr>
        <p:grpSpPr>
          <a:xfrm>
            <a:off x="2597019" y="3408514"/>
            <a:ext cx="1233549" cy="2478749"/>
            <a:chOff x="2597019" y="3408514"/>
            <a:chExt cx="1233549" cy="2478749"/>
          </a:xfrm>
        </p:grpSpPr>
        <p:sp>
          <p:nvSpPr>
            <p:cNvPr id="113" name="TextBox 112"/>
            <p:cNvSpPr txBox="1"/>
            <p:nvPr/>
          </p:nvSpPr>
          <p:spPr>
            <a:xfrm>
              <a:off x="2711298" y="5517931"/>
              <a:ext cx="1035861" cy="3693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quot;Not Allowed&quot; Symbol 18"/>
            <p:cNvSpPr/>
            <p:nvPr/>
          </p:nvSpPr>
          <p:spPr bwMode="auto">
            <a:xfrm>
              <a:off x="2597019" y="3408514"/>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27" name="Group 26"/>
          <p:cNvGrpSpPr/>
          <p:nvPr/>
        </p:nvGrpSpPr>
        <p:grpSpPr>
          <a:xfrm>
            <a:off x="4465637" y="2300121"/>
            <a:ext cx="2209800" cy="3203551"/>
            <a:chOff x="4465637" y="2300121"/>
            <a:chExt cx="2209800" cy="3203551"/>
          </a:xfrm>
        </p:grpSpPr>
        <p:sp>
          <p:nvSpPr>
            <p:cNvPr id="14" name="Rectangle 13"/>
            <p:cNvSpPr/>
            <p:nvPr/>
          </p:nvSpPr>
          <p:spPr bwMode="auto">
            <a:xfrm>
              <a:off x="4465637" y="2300121"/>
              <a:ext cx="2209800" cy="3203551"/>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2" name="Picture 1"/>
            <p:cNvPicPr>
              <a:picLocks noChangeAspect="1"/>
            </p:cNvPicPr>
            <p:nvPr/>
          </p:nvPicPr>
          <p:blipFill rotWithShape="1">
            <a:blip r:embed="rId10"/>
            <a:srcRect l="10532" t="7778" r="14680" b="9866"/>
            <a:stretch/>
          </p:blipFill>
          <p:spPr>
            <a:xfrm>
              <a:off x="4645974" y="4615602"/>
              <a:ext cx="759949" cy="836840"/>
            </a:xfrm>
            <a:prstGeom prst="rect">
              <a:avLst/>
            </a:prstGeom>
          </p:spPr>
        </p:pic>
        <p:pic>
          <p:nvPicPr>
            <p:cNvPr id="5" name="Picture 4"/>
            <p:cNvPicPr>
              <a:picLocks noChangeAspect="1"/>
            </p:cNvPicPr>
            <p:nvPr/>
          </p:nvPicPr>
          <p:blipFill>
            <a:blip r:embed="rId11"/>
            <a:stretch>
              <a:fillRect/>
            </a:stretch>
          </p:blipFill>
          <p:spPr>
            <a:xfrm>
              <a:off x="5758921" y="3943981"/>
              <a:ext cx="563518" cy="563518"/>
            </a:xfrm>
            <a:prstGeom prst="rect">
              <a:avLst/>
            </a:prstGeom>
          </p:spPr>
        </p:pic>
        <p:pic>
          <p:nvPicPr>
            <p:cNvPr id="10" name="Picture 9"/>
            <p:cNvPicPr>
              <a:picLocks noChangeAspect="1"/>
            </p:cNvPicPr>
            <p:nvPr/>
          </p:nvPicPr>
          <p:blipFill>
            <a:blip r:embed="rId12"/>
            <a:stretch>
              <a:fillRect/>
            </a:stretch>
          </p:blipFill>
          <p:spPr>
            <a:xfrm>
              <a:off x="4618046" y="3995448"/>
              <a:ext cx="857953" cy="460585"/>
            </a:xfrm>
            <a:prstGeom prst="rect">
              <a:avLst/>
            </a:prstGeom>
          </p:spPr>
        </p:pic>
        <p:pic>
          <p:nvPicPr>
            <p:cNvPr id="11" name="Picture 10"/>
            <p:cNvPicPr>
              <a:picLocks noChangeAspect="1"/>
            </p:cNvPicPr>
            <p:nvPr/>
          </p:nvPicPr>
          <p:blipFill>
            <a:blip r:embed="rId13"/>
            <a:stretch>
              <a:fillRect/>
            </a:stretch>
          </p:blipFill>
          <p:spPr>
            <a:xfrm>
              <a:off x="5641340" y="4642486"/>
              <a:ext cx="783072" cy="783072"/>
            </a:xfrm>
            <a:prstGeom prst="rect">
              <a:avLst/>
            </a:prstGeom>
          </p:spPr>
        </p:pic>
        <p:pic>
          <p:nvPicPr>
            <p:cNvPr id="15" name="Picture 14"/>
            <p:cNvPicPr>
              <a:picLocks noChangeAspect="1"/>
            </p:cNvPicPr>
            <p:nvPr/>
          </p:nvPicPr>
          <p:blipFill>
            <a:blip r:embed="rId14"/>
            <a:stretch>
              <a:fillRect/>
            </a:stretch>
          </p:blipFill>
          <p:spPr>
            <a:xfrm>
              <a:off x="5013817" y="3159748"/>
              <a:ext cx="1145285" cy="701588"/>
            </a:xfrm>
            <a:prstGeom prst="rect">
              <a:avLst/>
            </a:prstGeom>
          </p:spPr>
        </p:pic>
        <p:pic>
          <p:nvPicPr>
            <p:cNvPr id="16" name="Picture 15"/>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6397" y1="38757" x2="66397" y2="38757"/>
                        </a14:backgroundRemoval>
                      </a14:imgEffect>
                    </a14:imgLayer>
                  </a14:imgProps>
                </a:ext>
              </a:extLst>
            </a:blip>
            <a:stretch>
              <a:fillRect/>
            </a:stretch>
          </p:blipFill>
          <p:spPr>
            <a:xfrm>
              <a:off x="4638280" y="2534263"/>
              <a:ext cx="817485" cy="559332"/>
            </a:xfrm>
            <a:prstGeom prst="rect">
              <a:avLst/>
            </a:prstGeom>
          </p:spPr>
        </p:pic>
        <p:pic>
          <p:nvPicPr>
            <p:cNvPr id="17" name="Picture 16"/>
            <p:cNvPicPr>
              <a:picLocks noChangeAspect="1"/>
            </p:cNvPicPr>
            <p:nvPr/>
          </p:nvPicPr>
          <p:blipFill>
            <a:blip r:embed="rId17"/>
            <a:stretch>
              <a:fillRect/>
            </a:stretch>
          </p:blipFill>
          <p:spPr>
            <a:xfrm>
              <a:off x="5743004" y="2516253"/>
              <a:ext cx="595352" cy="595352"/>
            </a:xfrm>
            <a:prstGeom prst="rect">
              <a:avLst/>
            </a:prstGeom>
          </p:spPr>
        </p:pic>
      </p:grpSp>
    </p:spTree>
    <p:extLst>
      <p:ext uri="{BB962C8B-B14F-4D97-AF65-F5344CB8AC3E}">
        <p14:creationId xmlns:p14="http://schemas.microsoft.com/office/powerpoint/2010/main" val="1597071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9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35" presetClass="path" presetSubtype="0" decel="100000" fill="hold" nodeType="withEffect">
                                  <p:stCondLst>
                                    <p:cond delay="900"/>
                                  </p:stCondLst>
                                  <p:childTnLst>
                                    <p:animMotion origin="layout" path="M 1.02374E-6 -3.55878E-6 L 1.02374E-6 0.0261 " pathEditMode="relative" rAng="0" ptsTypes="AA">
                                      <p:cBhvr>
                                        <p:cTn id="31" dur="500" spd="-100000" fill="hold"/>
                                        <p:tgtEl>
                                          <p:spTgt spid="22"/>
                                        </p:tgtEl>
                                        <p:attrNameLst>
                                          <p:attrName>ppt_x</p:attrName>
                                          <p:attrName>ppt_y</p:attrName>
                                        </p:attrNameLst>
                                      </p:cBhvr>
                                      <p:rCtr x="0" y="1294"/>
                                    </p:animMotion>
                                  </p:childTnLst>
                                </p:cTn>
                              </p:par>
                              <p:par>
                                <p:cTn id="32" presetID="10" presetClass="entr" presetSubtype="0" fill="hold" nodeType="withEffect">
                                  <p:stCondLst>
                                    <p:cond delay="10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35" presetClass="path" presetSubtype="0" decel="100000" fill="hold" nodeType="withEffect">
                                  <p:stCondLst>
                                    <p:cond delay="1000"/>
                                  </p:stCondLst>
                                  <p:childTnLst>
                                    <p:animMotion origin="layout" path="M 1.02374E-6 -3.55878E-6 L 1.02374E-6 0.0261 " pathEditMode="relative" rAng="0" ptsTypes="AA">
                                      <p:cBhvr>
                                        <p:cTn id="36" dur="500" spd="-100000" fill="hold"/>
                                        <p:tgtEl>
                                          <p:spTgt spid="23"/>
                                        </p:tgtEl>
                                        <p:attrNameLst>
                                          <p:attrName>ppt_x</p:attrName>
                                          <p:attrName>ppt_y</p:attrName>
                                        </p:attrNameLst>
                                      </p:cBhvr>
                                      <p:rCtr x="0" y="1294"/>
                                    </p:animMotion>
                                  </p:childTnLst>
                                </p:cTn>
                              </p:par>
                              <p:par>
                                <p:cTn id="37" presetID="10" presetClass="entr" presetSubtype="0" fill="hold" nodeType="withEffect">
                                  <p:stCondLst>
                                    <p:cond delay="11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35" presetClass="path" presetSubtype="0" decel="100000" fill="hold" nodeType="withEffect">
                                  <p:stCondLst>
                                    <p:cond delay="1100"/>
                                  </p:stCondLst>
                                  <p:childTnLst>
                                    <p:animMotion origin="layout" path="M 1.02374E-6 -3.55878E-6 L 1.02374E-6 0.0261 " pathEditMode="relative" rAng="0" ptsTypes="AA">
                                      <p:cBhvr>
                                        <p:cTn id="41" dur="500" spd="-100000" fill="hold"/>
                                        <p:tgtEl>
                                          <p:spTgt spid="24"/>
                                        </p:tgtEl>
                                        <p:attrNameLst>
                                          <p:attrName>ppt_x</p:attrName>
                                          <p:attrName>ppt_y</p:attrName>
                                        </p:attrNameLst>
                                      </p:cBhvr>
                                      <p:rCtr x="0" y="1294"/>
                                    </p:animMotion>
                                  </p:childTnLst>
                                </p:cTn>
                              </p:par>
                              <p:par>
                                <p:cTn id="42" presetID="10" presetClass="entr" presetSubtype="0" fill="hold" nodeType="withEffect">
                                  <p:stCondLst>
                                    <p:cond delay="12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35" presetClass="path" presetSubtype="0" decel="100000" fill="hold" nodeType="withEffect">
                                  <p:stCondLst>
                                    <p:cond delay="1200"/>
                                  </p:stCondLst>
                                  <p:childTnLst>
                                    <p:animMotion origin="layout" path="M 1.02374E-6 -3.55878E-6 L 1.02374E-6 0.0261 " pathEditMode="relative" rAng="0" ptsTypes="AA">
                                      <p:cBhvr>
                                        <p:cTn id="46" dur="500" spd="-100000" fill="hold"/>
                                        <p:tgtEl>
                                          <p:spTgt spid="2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a:t>
            </a:r>
          </a:p>
        </p:txBody>
      </p:sp>
    </p:spTree>
    <p:extLst>
      <p:ext uri="{BB962C8B-B14F-4D97-AF65-F5344CB8AC3E}">
        <p14:creationId xmlns:p14="http://schemas.microsoft.com/office/powerpoint/2010/main" val="397965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4173450"/>
          </a:xfrm>
        </p:spPr>
        <p:txBody>
          <a:bodyPr/>
          <a:lstStyle/>
          <a:p>
            <a:pPr algn="ctr"/>
            <a:r>
              <a:rPr lang="en-US" dirty="0"/>
              <a:t>The good news: </a:t>
            </a:r>
            <a:br>
              <a:rPr lang="en-US" dirty="0"/>
            </a:br>
            <a:br>
              <a:rPr lang="en-US" dirty="0"/>
            </a:br>
            <a:r>
              <a:rPr lang="en-US" dirty="0"/>
              <a:t>Azure offers </a:t>
            </a:r>
            <a:br>
              <a:rPr lang="en-US" dirty="0"/>
            </a:br>
            <a:r>
              <a:rPr lang="en-US" dirty="0"/>
              <a:t>dozens of services!</a:t>
            </a:r>
          </a:p>
        </p:txBody>
      </p:sp>
    </p:spTree>
    <p:extLst>
      <p:ext uri="{BB962C8B-B14F-4D97-AF65-F5344CB8AC3E}">
        <p14:creationId xmlns:p14="http://schemas.microsoft.com/office/powerpoint/2010/main" val="13655262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0" y="1517648"/>
            <a:ext cx="8047038" cy="4570414"/>
          </a:xfrm>
          <a:prstGeom prst="rect">
            <a:avLst/>
          </a:prstGeom>
        </p:spPr>
      </p:pic>
      <p:sp>
        <p:nvSpPr>
          <p:cNvPr id="7" name="Title 2"/>
          <p:cNvSpPr>
            <a:spLocks noGrp="1"/>
          </p:cNvSpPr>
          <p:nvPr>
            <p:ph type="title"/>
          </p:nvPr>
        </p:nvSpPr>
        <p:spPr/>
        <p:txBody>
          <a:bodyPr/>
          <a:lstStyle/>
          <a:p>
            <a:r>
              <a:rPr lang="en-US" dirty="0"/>
              <a:t>The rise of cloud apps and microservices</a:t>
            </a:r>
          </a:p>
        </p:txBody>
      </p:sp>
      <p:sp>
        <p:nvSpPr>
          <p:cNvPr id="2" name="Rectangle 1"/>
          <p:cNvSpPr/>
          <p:nvPr/>
        </p:nvSpPr>
        <p:spPr bwMode="auto">
          <a:xfrm>
            <a:off x="8656637" y="1503362"/>
            <a:ext cx="3322638" cy="4572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57813">
                      <a:schemeClr val="tx1"/>
                    </a:gs>
                    <a:gs pos="40000">
                      <a:schemeClr val="tx1"/>
                    </a:gs>
                  </a:gsLst>
                  <a:lin ang="5400000" scaled="0"/>
                </a:gradFill>
                <a:effectLst/>
                <a:uLnTx/>
                <a:uFillTx/>
                <a:latin typeface="+mj-lt"/>
              </a:rPr>
              <a:t>Common pain points with Monolithic apps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latin typeface="+mj-lt"/>
            </a:endParaRP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Large apps are complex</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Must redeploy the entire app on each update</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Difficult to scale individual pieces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App reliability. Bug in any module can bring down the entire process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chemeClr val="tx1"/>
                </a:solidFill>
                <a:effectLst/>
                <a:uLnTx/>
                <a:uFillTx/>
              </a:rPr>
              <a:t>Barrier to adopting new technologies</a:t>
            </a:r>
            <a:endParaRPr kumimoji="0" lang="en-US" sz="1900" b="0" i="0" u="none" strike="noStrike" kern="0" cap="none" spc="0" normalizeH="0" baseline="0" noProof="0" dirty="0">
              <a:ln>
                <a:noFill/>
              </a:ln>
              <a:solidFill>
                <a:schemeClr val="tx1"/>
              </a:solidFill>
              <a:effectLst/>
              <a:uLnTx/>
              <a:uFillTx/>
              <a:latin typeface="+mj-lt"/>
            </a:endParaRPr>
          </a:p>
        </p:txBody>
      </p:sp>
    </p:spTree>
    <p:extLst>
      <p:ext uri="{BB962C8B-B14F-4D97-AF65-F5344CB8AC3E}">
        <p14:creationId xmlns:p14="http://schemas.microsoft.com/office/powerpoint/2010/main" val="7609896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761038"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60" name="Group 159"/>
          <p:cNvGrpSpPr/>
          <p:nvPr/>
        </p:nvGrpSpPr>
        <p:grpSpPr>
          <a:xfrm>
            <a:off x="9413876" y="3894137"/>
            <a:ext cx="2419749" cy="1660525"/>
            <a:chOff x="9413876" y="3379786"/>
            <a:chExt cx="2419749" cy="1660525"/>
          </a:xfrm>
        </p:grpSpPr>
        <p:grpSp>
          <p:nvGrpSpPr>
            <p:cNvPr id="159" name="Group 158"/>
            <p:cNvGrpSpPr/>
            <p:nvPr/>
          </p:nvGrpSpPr>
          <p:grpSpPr>
            <a:xfrm>
              <a:off x="9423401" y="3379786"/>
              <a:ext cx="2410224" cy="1660525"/>
              <a:chOff x="9423401" y="3379786"/>
              <a:chExt cx="2410224" cy="1660525"/>
            </a:xfrm>
          </p:grpSpPr>
          <p:sp>
            <p:nvSpPr>
              <p:cNvPr id="80" name="Oval 79"/>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35" name="Group 34"/>
              <p:cNvGrpSpPr/>
              <p:nvPr/>
            </p:nvGrpSpPr>
            <p:grpSpPr>
              <a:xfrm>
                <a:off x="10180637" y="3379786"/>
                <a:ext cx="843362" cy="269876"/>
                <a:chOff x="6682582" y="3406776"/>
                <a:chExt cx="1190625" cy="381000"/>
              </a:xfrm>
            </p:grpSpPr>
            <p:sp>
              <p:nvSpPr>
                <p:cNvPr id="36" name="Freeform: Shape 3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0990263" y="3794123"/>
                <a:ext cx="843362" cy="269876"/>
                <a:chOff x="6682582" y="3406776"/>
                <a:chExt cx="1190625" cy="381000"/>
              </a:xfrm>
            </p:grpSpPr>
            <p:sp>
              <p:nvSpPr>
                <p:cNvPr id="42" name="Freeform: Shape 4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3" name="Straight Connector 4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0990263" y="4322760"/>
                <a:ext cx="843362" cy="269876"/>
                <a:chOff x="6682582" y="3406776"/>
                <a:chExt cx="1190625" cy="381000"/>
              </a:xfrm>
            </p:grpSpPr>
            <p:sp>
              <p:nvSpPr>
                <p:cNvPr id="47" name="Freeform: Shape 4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8" name="Straight Connector 4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171113" y="4770435"/>
                <a:ext cx="843362" cy="269876"/>
                <a:chOff x="6682582" y="3406776"/>
                <a:chExt cx="1190625" cy="381000"/>
              </a:xfrm>
            </p:grpSpPr>
            <p:sp>
              <p:nvSpPr>
                <p:cNvPr id="52" name="Freeform: Shape 5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3" name="Straight Connector 5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9423401" y="4317998"/>
                <a:ext cx="843362" cy="269876"/>
                <a:chOff x="6682582" y="3406776"/>
                <a:chExt cx="1190625" cy="381000"/>
              </a:xfrm>
            </p:grpSpPr>
            <p:sp>
              <p:nvSpPr>
                <p:cNvPr id="57" name="Freeform: Shape 5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8" name="Straight Connector 5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9413876" y="3798886"/>
              <a:ext cx="843362" cy="269876"/>
              <a:chOff x="6682582" y="3406776"/>
              <a:chExt cx="1190625" cy="381000"/>
            </a:xfrm>
          </p:grpSpPr>
          <p:sp>
            <p:nvSpPr>
              <p:cNvPr id="62" name="Freeform: Shape 6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3" name="Straight Connector 6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4" name="RED3"/>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3" name="Group 22"/>
          <p:cNvGrpSpPr/>
          <p:nvPr/>
        </p:nvGrpSpPr>
        <p:grpSpPr>
          <a:xfrm>
            <a:off x="6682582" y="3921127"/>
            <a:ext cx="1190625" cy="381000"/>
            <a:chOff x="6682582" y="3406776"/>
            <a:chExt cx="1190625" cy="381000"/>
          </a:xfrm>
        </p:grpSpPr>
        <p:sp>
          <p:nvSpPr>
            <p:cNvPr id="22" name="Freeform: Shape 2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9" name="Straight Connector 18"/>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idx="4294967295"/>
          </p:nvPr>
        </p:nvSpPr>
        <p:spPr>
          <a:xfrm>
            <a:off x="122237" y="307976"/>
            <a:ext cx="11888787" cy="917575"/>
          </a:xfrm>
        </p:spPr>
        <p:txBody>
          <a:bodyPr/>
          <a:lstStyle/>
          <a:p>
            <a:r>
              <a:rPr lang="en-US" dirty="0"/>
              <a:t>Modernization </a:t>
            </a:r>
            <a:br>
              <a:rPr lang="en-US" dirty="0"/>
            </a:br>
            <a:r>
              <a:rPr lang="en-US" dirty="0"/>
              <a:t>with microservices</a:t>
            </a:r>
          </a:p>
        </p:txBody>
      </p:sp>
      <p:sp>
        <p:nvSpPr>
          <p:cNvPr id="4" name="Text Placeholder 3"/>
          <p:cNvSpPr>
            <a:spLocks noGrp="1"/>
          </p:cNvSpPr>
          <p:nvPr>
            <p:ph type="body" sz="quarter" idx="4294967295"/>
          </p:nvPr>
        </p:nvSpPr>
        <p:spPr>
          <a:xfrm>
            <a:off x="321866" y="1975599"/>
            <a:ext cx="5334000" cy="4136517"/>
          </a:xfrm>
        </p:spPr>
        <p:txBody>
          <a:bodyPr/>
          <a:lstStyle/>
          <a:p>
            <a:pPr>
              <a:spcBef>
                <a:spcPts val="1199"/>
              </a:spcBef>
            </a:pPr>
            <a:r>
              <a:rPr lang="en-US" sz="2800" dirty="0">
                <a:latin typeface="+mn-lt"/>
              </a:rPr>
              <a:t>Small, “single role” services</a:t>
            </a:r>
          </a:p>
          <a:p>
            <a:pPr>
              <a:spcBef>
                <a:spcPts val="1199"/>
              </a:spcBef>
            </a:pPr>
            <a:r>
              <a:rPr lang="en-US" sz="2800" dirty="0">
                <a:latin typeface="+mn-lt"/>
              </a:rPr>
              <a:t>Individually built and deployed. Version and update independently</a:t>
            </a:r>
          </a:p>
          <a:p>
            <a:pPr>
              <a:spcBef>
                <a:spcPts val="1199"/>
              </a:spcBef>
            </a:pPr>
            <a:r>
              <a:rPr lang="en-US" sz="2800" dirty="0">
                <a:latin typeface="+mn-lt"/>
              </a:rPr>
              <a:t>Integrate using published </a:t>
            </a:r>
            <a:br>
              <a:rPr lang="en-US" sz="2800" dirty="0">
                <a:latin typeface="+mn-lt"/>
              </a:rPr>
            </a:br>
            <a:r>
              <a:rPr lang="en-US" sz="2800" dirty="0">
                <a:latin typeface="+mn-lt"/>
              </a:rPr>
              <a:t>API calls for overall application’s functionality</a:t>
            </a:r>
          </a:p>
          <a:p>
            <a:pPr>
              <a:spcBef>
                <a:spcPts val="1199"/>
              </a:spcBef>
            </a:pPr>
            <a:r>
              <a:rPr lang="en-US" sz="2800" dirty="0">
                <a:latin typeface="+mn-lt"/>
              </a:rPr>
              <a:t>Fine-grained, loosely </a:t>
            </a:r>
            <a:br>
              <a:rPr lang="en-US" sz="2800" dirty="0">
                <a:latin typeface="+mn-lt"/>
              </a:rPr>
            </a:br>
            <a:r>
              <a:rPr lang="en-US" sz="2800" dirty="0">
                <a:latin typeface="+mn-lt"/>
              </a:rPr>
              <a:t>coupled application</a:t>
            </a:r>
          </a:p>
        </p:txBody>
      </p:sp>
      <p:grpSp>
        <p:nvGrpSpPr>
          <p:cNvPr id="87" name="Original App1"/>
          <p:cNvGrpSpPr/>
          <p:nvPr/>
        </p:nvGrpSpPr>
        <p:grpSpPr>
          <a:xfrm>
            <a:off x="7032624" y="2944813"/>
            <a:ext cx="533401" cy="533400"/>
            <a:chOff x="7032624" y="2430462"/>
            <a:chExt cx="533401" cy="533400"/>
          </a:xfrm>
        </p:grpSpPr>
        <p:sp>
          <p:nvSpPr>
            <p:cNvPr id="6" name="Rectangle: Rounded Corners 5"/>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6"/>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1" name="TextBox 10"/>
          <p:cNvSpPr txBox="1"/>
          <p:nvPr/>
        </p:nvSpPr>
        <p:spPr>
          <a:xfrm>
            <a:off x="700881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13" name="Oval 12"/>
          <p:cNvSpPr/>
          <p:nvPr/>
        </p:nvSpPr>
        <p:spPr bwMode="auto">
          <a:xfrm>
            <a:off x="6538277" y="3041649"/>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1</a:t>
            </a:r>
          </a:p>
        </p:txBody>
      </p:sp>
      <p:sp>
        <p:nvSpPr>
          <p:cNvPr id="34" name="Oval 33"/>
          <p:cNvSpPr/>
          <p:nvPr/>
        </p:nvSpPr>
        <p:spPr bwMode="auto">
          <a:xfrm>
            <a:off x="6204902" y="3894137"/>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2</a:t>
            </a:r>
          </a:p>
        </p:txBody>
      </p:sp>
      <p:sp>
        <p:nvSpPr>
          <p:cNvPr id="66" name="Oval 65"/>
          <p:cNvSpPr/>
          <p:nvPr/>
        </p:nvSpPr>
        <p:spPr bwMode="auto">
          <a:xfrm>
            <a:off x="9705177" y="380206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4</a:t>
            </a:r>
          </a:p>
        </p:txBody>
      </p:sp>
      <p:sp>
        <p:nvSpPr>
          <p:cNvPr id="67" name="Oval 66"/>
          <p:cNvSpPr/>
          <p:nvPr/>
        </p:nvSpPr>
        <p:spPr bwMode="auto">
          <a:xfrm>
            <a:off x="9590087" y="302101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3</a:t>
            </a:r>
          </a:p>
        </p:txBody>
      </p:sp>
      <p:sp>
        <p:nvSpPr>
          <p:cNvPr id="69" name="Rectangle: Rounded Corners 68"/>
          <p:cNvSpPr/>
          <p:nvPr/>
        </p:nvSpPr>
        <p:spPr bwMode="auto">
          <a:xfrm>
            <a:off x="100349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D2"/>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9982517"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75" name="Rectangle: Rounded Corners 74"/>
          <p:cNvSpPr/>
          <p:nvPr/>
        </p:nvSpPr>
        <p:spPr bwMode="auto">
          <a:xfrm>
            <a:off x="106445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9" name="TextBox 78"/>
          <p:cNvSpPr txBox="1"/>
          <p:nvPr/>
        </p:nvSpPr>
        <p:spPr>
          <a:xfrm>
            <a:off x="1065879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2</a:t>
            </a:r>
          </a:p>
        </p:txBody>
      </p:sp>
      <p:grpSp>
        <p:nvGrpSpPr>
          <p:cNvPr id="108" name="Group 107"/>
          <p:cNvGrpSpPr/>
          <p:nvPr/>
        </p:nvGrpSpPr>
        <p:grpSpPr>
          <a:xfrm>
            <a:off x="6682582" y="4349752"/>
            <a:ext cx="1190625" cy="381000"/>
            <a:chOff x="6682582" y="3835401"/>
            <a:chExt cx="1190625" cy="381000"/>
          </a:xfrm>
        </p:grpSpPr>
        <p:grpSp>
          <p:nvGrpSpPr>
            <p:cNvPr id="24" name="Group 23"/>
            <p:cNvGrpSpPr/>
            <p:nvPr/>
          </p:nvGrpSpPr>
          <p:grpSpPr>
            <a:xfrm>
              <a:off x="6682582" y="3835401"/>
              <a:ext cx="1190625" cy="381000"/>
              <a:chOff x="6682582" y="3406776"/>
              <a:chExt cx="1190625" cy="381000"/>
            </a:xfrm>
          </p:grpSpPr>
          <p:sp>
            <p:nvSpPr>
              <p:cNvPr id="25" name="Freeform: Shape 2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6" name="Straight Connector 25"/>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 name="Small App 1"/>
            <p:cNvGrpSpPr/>
            <p:nvPr/>
          </p:nvGrpSpPr>
          <p:grpSpPr>
            <a:xfrm>
              <a:off x="7115174" y="3856830"/>
              <a:ext cx="328614" cy="328613"/>
              <a:chOff x="7666037" y="2430462"/>
              <a:chExt cx="533401" cy="533400"/>
            </a:xfrm>
          </p:grpSpPr>
          <p:sp>
            <p:nvSpPr>
              <p:cNvPr id="104" name="Rectangle: Rounded Corners 103"/>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105"/>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Rectangle 106"/>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109" name="Group 108"/>
          <p:cNvGrpSpPr/>
          <p:nvPr/>
        </p:nvGrpSpPr>
        <p:grpSpPr>
          <a:xfrm>
            <a:off x="6682582" y="4776787"/>
            <a:ext cx="1190625" cy="381000"/>
            <a:chOff x="6682582" y="3835401"/>
            <a:chExt cx="1190625" cy="381000"/>
          </a:xfrm>
        </p:grpSpPr>
        <p:grpSp>
          <p:nvGrpSpPr>
            <p:cNvPr id="110" name="Group 109"/>
            <p:cNvGrpSpPr/>
            <p:nvPr/>
          </p:nvGrpSpPr>
          <p:grpSpPr>
            <a:xfrm>
              <a:off x="6682582" y="3835401"/>
              <a:ext cx="1190625" cy="381000"/>
              <a:chOff x="6682582" y="3406776"/>
              <a:chExt cx="1190625" cy="381000"/>
            </a:xfrm>
          </p:grpSpPr>
          <p:sp>
            <p:nvSpPr>
              <p:cNvPr id="116" name="Freeform: Shape 11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7" name="Straight Connector 116"/>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Small App 1"/>
            <p:cNvGrpSpPr/>
            <p:nvPr/>
          </p:nvGrpSpPr>
          <p:grpSpPr>
            <a:xfrm>
              <a:off x="7115174" y="3856830"/>
              <a:ext cx="328614" cy="328613"/>
              <a:chOff x="7666037" y="2430462"/>
              <a:chExt cx="533401" cy="533400"/>
            </a:xfrm>
          </p:grpSpPr>
          <p:sp>
            <p:nvSpPr>
              <p:cNvPr id="112" name="Rectangle: Rounded Corners 111"/>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Rectangle 112"/>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Rectangle 113"/>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Rectangle 114"/>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143" name="RED1"/>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5" name="GREEN2"/>
          <p:cNvSpPr/>
          <p:nvPr/>
        </p:nvSpPr>
        <p:spPr bwMode="auto">
          <a:xfrm>
            <a:off x="10349861" y="3178768"/>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6" name="GREEN1"/>
          <p:cNvSpPr/>
          <p:nvPr/>
        </p:nvSpPr>
        <p:spPr bwMode="auto">
          <a:xfrm>
            <a:off x="1034986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7" name="GREEN3"/>
          <p:cNvSpPr/>
          <p:nvPr/>
        </p:nvSpPr>
        <p:spPr bwMode="auto">
          <a:xfrm>
            <a:off x="1034433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GREEN4"/>
          <p:cNvSpPr/>
          <p:nvPr/>
        </p:nvSpPr>
        <p:spPr bwMode="auto">
          <a:xfrm>
            <a:off x="10349861"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8" name="GREEN5"/>
          <p:cNvSpPr/>
          <p:nvPr/>
        </p:nvSpPr>
        <p:spPr bwMode="auto">
          <a:xfrm>
            <a:off x="10353480"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8" name="BROWN1"/>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9" name="BROWN2"/>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0" name="BROWN3"/>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7" name="PURPLE1"/>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1" name="PURPLE2"/>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2" name="PURPLE3"/>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BLUE1"/>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3" name="BLUE2"/>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4" name="BLUE3"/>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5" name="BLUE4"/>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6" name="BLUE5"/>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YELLOW1"/>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7" name="YELLOW2"/>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8" name="YELLOW3"/>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1" name="TextBox 160"/>
          <p:cNvSpPr txBox="1"/>
          <p:nvPr/>
        </p:nvSpPr>
        <p:spPr>
          <a:xfrm>
            <a:off x="5837237" y="677862"/>
            <a:ext cx="297180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Monolithic application approach</a:t>
            </a:r>
          </a:p>
        </p:txBody>
      </p:sp>
      <p:sp>
        <p:nvSpPr>
          <p:cNvPr id="162" name="TextBox 161"/>
          <p:cNvSpPr txBox="1"/>
          <p:nvPr/>
        </p:nvSpPr>
        <p:spPr>
          <a:xfrm>
            <a:off x="8985290" y="677862"/>
            <a:ext cx="3200401"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69063">
                      <a:schemeClr val="bg1"/>
                    </a:gs>
                    <a:gs pos="45000">
                      <a:schemeClr val="bg1"/>
                    </a:gs>
                  </a:gsLst>
                  <a:lin ang="5400000" scaled="0"/>
                </a:gradFill>
                <a:effectLst/>
                <a:uLnTx/>
                <a:uFillTx/>
              </a:rPr>
              <a:t>Microservices application approach</a:t>
            </a:r>
          </a:p>
        </p:txBody>
      </p:sp>
      <p:cxnSp>
        <p:nvCxnSpPr>
          <p:cNvPr id="164" name="Straight Connector 163"/>
          <p:cNvCxnSpPr/>
          <p:nvPr/>
        </p:nvCxnSpPr>
        <p:spPr>
          <a:xfrm>
            <a:off x="8895554" y="2335214"/>
            <a:ext cx="0" cy="398144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8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fade">
                                      <p:cBhvr>
                                        <p:cTn id="24" dur="500"/>
                                        <p:tgtEl>
                                          <p:spTgt spid="1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42" presetClass="path" presetSubtype="0" accel="50000" decel="50000" fill="hold" nodeType="withEffect">
                                  <p:stCondLst>
                                    <p:cond delay="0"/>
                                  </p:stCondLst>
                                  <p:childTnLst>
                                    <p:animMotion origin="layout" path="M 1.22798E-6 3.38175E-6 L -0.00115 0.12823 " pathEditMode="relative" rAng="0" ptsTypes="AA">
                                      <p:cBhvr>
                                        <p:cTn id="40" dur="2000" fill="hold"/>
                                        <p:tgtEl>
                                          <p:spTgt spid="87"/>
                                        </p:tgtEl>
                                        <p:attrNameLst>
                                          <p:attrName>ppt_x</p:attrName>
                                          <p:attrName>ppt_y</p:attrName>
                                        </p:attrNameLst>
                                      </p:cBhvr>
                                      <p:rCtr x="-64" y="6400"/>
                                    </p:animMotion>
                                  </p:childTnLst>
                                </p:cTn>
                              </p:par>
                              <p:par>
                                <p:cTn id="41" presetID="6" presetClass="emph" presetSubtype="0" accel="10000" decel="90000" fill="hold" nodeType="withEffect">
                                  <p:stCondLst>
                                    <p:cond delay="0"/>
                                  </p:stCondLst>
                                  <p:childTnLst>
                                    <p:animScale>
                                      <p:cBhvr>
                                        <p:cTn id="42" dur="2000" fill="hold"/>
                                        <p:tgtEl>
                                          <p:spTgt spid="87"/>
                                        </p:tgtEl>
                                      </p:cBhvr>
                                      <p:by x="64000" y="64000"/>
                                    </p:animScale>
                                  </p:childTnLst>
                                </p:cTn>
                              </p:par>
                              <p:par>
                                <p:cTn id="43" presetID="10" presetClass="entr" presetSubtype="0" fill="hold" nodeType="withEffect">
                                  <p:stCondLst>
                                    <p:cond delay="5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10" presetClass="entr" presetSubtype="0" fill="hold" nodeType="withEffect">
                                  <p:stCondLst>
                                    <p:cond delay="100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fade">
                                      <p:cBhvr>
                                        <p:cTn id="56" dur="500"/>
                                        <p:tgtEl>
                                          <p:spTgt spid="1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2"/>
                                        </p:tgtEl>
                                        <p:attrNameLst>
                                          <p:attrName>style.visibility</p:attrName>
                                        </p:attrNameLst>
                                      </p:cBhvr>
                                      <p:to>
                                        <p:strVal val="visible"/>
                                      </p:to>
                                    </p:set>
                                    <p:animEffect transition="in" filter="fade">
                                      <p:cBhvr>
                                        <p:cTn id="59" dur="500"/>
                                        <p:tgtEl>
                                          <p:spTgt spid="16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3" nodeType="withEffect">
                                  <p:stCondLst>
                                    <p:cond delay="0"/>
                                  </p:stCondLst>
                                  <p:childTnLst>
                                    <p:set>
                                      <p:cBhvr>
                                        <p:cTn id="79" dur="1" fill="hold">
                                          <p:stCondLst>
                                            <p:cond delay="0"/>
                                          </p:stCondLst>
                                        </p:cTn>
                                        <p:tgtEl>
                                          <p:spTgt spid="143"/>
                                        </p:tgtEl>
                                        <p:attrNameLst>
                                          <p:attrName>style.visibility</p:attrName>
                                        </p:attrNameLst>
                                      </p:cBhvr>
                                      <p:to>
                                        <p:strVal val="visible"/>
                                      </p:to>
                                    </p:set>
                                    <p:animEffect transition="in" filter="fade">
                                      <p:cBhvr>
                                        <p:cTn id="80" dur="500"/>
                                        <p:tgtEl>
                                          <p:spTgt spid="1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7"/>
                                        </p:tgtEl>
                                        <p:attrNameLst>
                                          <p:attrName>style.visibility</p:attrName>
                                        </p:attrNameLst>
                                      </p:cBhvr>
                                      <p:to>
                                        <p:strVal val="visible"/>
                                      </p:to>
                                    </p:set>
                                    <p:animEffect transition="in" filter="fade">
                                      <p:cBhvr>
                                        <p:cTn id="86" dur="500"/>
                                        <p:tgtEl>
                                          <p:spTgt spid="147"/>
                                        </p:tgtEl>
                                      </p:cBhvr>
                                    </p:animEffect>
                                  </p:childTnLst>
                                </p:cTn>
                              </p:par>
                              <p:par>
                                <p:cTn id="87" presetID="10" presetClass="entr" presetSubtype="0" fill="hold" grpId="3" nodeType="withEffect">
                                  <p:stCondLst>
                                    <p:cond delay="0"/>
                                  </p:stCondLst>
                                  <p:childTnLst>
                                    <p:set>
                                      <p:cBhvr>
                                        <p:cTn id="88" dur="1" fill="hold">
                                          <p:stCondLst>
                                            <p:cond delay="0"/>
                                          </p:stCondLst>
                                        </p:cTn>
                                        <p:tgtEl>
                                          <p:spTgt spid="144"/>
                                        </p:tgtEl>
                                        <p:attrNameLst>
                                          <p:attrName>style.visibility</p:attrName>
                                        </p:attrNameLst>
                                      </p:cBhvr>
                                      <p:to>
                                        <p:strVal val="visible"/>
                                      </p:to>
                                    </p:set>
                                    <p:animEffect transition="in" filter="fade">
                                      <p:cBhvr>
                                        <p:cTn id="89" dur="500"/>
                                        <p:tgtEl>
                                          <p:spTgt spid="1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Effect transition="in" filter="fade">
                                      <p:cBhvr>
                                        <p:cTn id="92" dur="500"/>
                                        <p:tgtEl>
                                          <p:spTgt spid="14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animEffect transition="in" filter="fade">
                                      <p:cBhvr>
                                        <p:cTn id="95" dur="500"/>
                                        <p:tgtEl>
                                          <p:spTgt spid="1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500"/>
                                        <p:tgtEl>
                                          <p:spTgt spid="7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51"/>
                                        </p:tgtEl>
                                        <p:attrNameLst>
                                          <p:attrName>style.visibility</p:attrName>
                                        </p:attrNameLst>
                                      </p:cBhvr>
                                      <p:to>
                                        <p:strVal val="visible"/>
                                      </p:to>
                                    </p:set>
                                    <p:animEffect transition="in" filter="fade">
                                      <p:cBhvr>
                                        <p:cTn id="101" dur="500"/>
                                        <p:tgtEl>
                                          <p:spTgt spid="15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2"/>
                                        </p:tgtEl>
                                        <p:attrNameLst>
                                          <p:attrName>style.visibility</p:attrName>
                                        </p:attrNameLst>
                                      </p:cBhvr>
                                      <p:to>
                                        <p:strVal val="visible"/>
                                      </p:to>
                                    </p:set>
                                    <p:animEffect transition="in" filter="fade">
                                      <p:cBhvr>
                                        <p:cTn id="104" dur="500"/>
                                        <p:tgtEl>
                                          <p:spTgt spid="1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3"/>
                                        </p:tgtEl>
                                        <p:attrNameLst>
                                          <p:attrName>style.visibility</p:attrName>
                                        </p:attrNameLst>
                                      </p:cBhvr>
                                      <p:to>
                                        <p:strVal val="visible"/>
                                      </p:to>
                                    </p:set>
                                    <p:animEffect transition="in" filter="fade">
                                      <p:cBhvr>
                                        <p:cTn id="110" dur="500"/>
                                        <p:tgtEl>
                                          <p:spTgt spid="15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4"/>
                                        </p:tgtEl>
                                        <p:attrNameLst>
                                          <p:attrName>style.visibility</p:attrName>
                                        </p:attrNameLst>
                                      </p:cBhvr>
                                      <p:to>
                                        <p:strVal val="visible"/>
                                      </p:to>
                                    </p:set>
                                    <p:animEffect transition="in" filter="fade">
                                      <p:cBhvr>
                                        <p:cTn id="113" dur="500"/>
                                        <p:tgtEl>
                                          <p:spTgt spid="15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55"/>
                                        </p:tgtEl>
                                        <p:attrNameLst>
                                          <p:attrName>style.visibility</p:attrName>
                                        </p:attrNameLst>
                                      </p:cBhvr>
                                      <p:to>
                                        <p:strVal val="visible"/>
                                      </p:to>
                                    </p:set>
                                    <p:animEffect transition="in" filter="fade">
                                      <p:cBhvr>
                                        <p:cTn id="116" dur="500"/>
                                        <p:tgtEl>
                                          <p:spTgt spid="1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6"/>
                                        </p:tgtEl>
                                        <p:attrNameLst>
                                          <p:attrName>style.visibility</p:attrName>
                                        </p:attrNameLst>
                                      </p:cBhvr>
                                      <p:to>
                                        <p:strVal val="visible"/>
                                      </p:to>
                                    </p:set>
                                    <p:animEffect transition="in" filter="fade">
                                      <p:cBhvr>
                                        <p:cTn id="119" dur="500"/>
                                        <p:tgtEl>
                                          <p:spTgt spid="15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7"/>
                                        </p:tgtEl>
                                        <p:attrNameLst>
                                          <p:attrName>style.visibility</p:attrName>
                                        </p:attrNameLst>
                                      </p:cBhvr>
                                      <p:to>
                                        <p:strVal val="visible"/>
                                      </p:to>
                                    </p:set>
                                    <p:animEffect transition="in" filter="fade">
                                      <p:cBhvr>
                                        <p:cTn id="125" dur="500"/>
                                        <p:tgtEl>
                                          <p:spTgt spid="1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8"/>
                                        </p:tgtEl>
                                        <p:attrNameLst>
                                          <p:attrName>style.visibility</p:attrName>
                                        </p:attrNameLst>
                                      </p:cBhvr>
                                      <p:to>
                                        <p:strVal val="visible"/>
                                      </p:to>
                                    </p:set>
                                    <p:animEffect transition="in" filter="fade">
                                      <p:cBhvr>
                                        <p:cTn id="128" dur="500"/>
                                        <p:tgtEl>
                                          <p:spTgt spid="15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0"/>
                                        </p:tgtEl>
                                        <p:attrNameLst>
                                          <p:attrName>style.visibility</p:attrName>
                                        </p:attrNameLst>
                                      </p:cBhvr>
                                      <p:to>
                                        <p:strVal val="visible"/>
                                      </p:to>
                                    </p:set>
                                    <p:animEffect transition="in" filter="fade">
                                      <p:cBhvr>
                                        <p:cTn id="131" dur="500"/>
                                        <p:tgtEl>
                                          <p:spTgt spid="1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49"/>
                                        </p:tgtEl>
                                        <p:attrNameLst>
                                          <p:attrName>style.visibility</p:attrName>
                                        </p:attrNameLst>
                                      </p:cBhvr>
                                      <p:to>
                                        <p:strVal val="visible"/>
                                      </p:to>
                                    </p:set>
                                    <p:animEffect transition="in" filter="fade">
                                      <p:cBhvr>
                                        <p:cTn id="134" dur="500"/>
                                        <p:tgtEl>
                                          <p:spTgt spid="14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46"/>
                                        </p:tgtEl>
                                        <p:attrNameLst>
                                          <p:attrName>style.visibility</p:attrName>
                                        </p:attrNameLst>
                                      </p:cBhvr>
                                      <p:to>
                                        <p:strVal val="visible"/>
                                      </p:to>
                                    </p:set>
                                    <p:animEffect transition="in" filter="fade">
                                      <p:cBhvr>
                                        <p:cTn id="137" dur="500"/>
                                        <p:tgtEl>
                                          <p:spTgt spid="14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60"/>
                                        </p:tgtEl>
                                        <p:attrNameLst>
                                          <p:attrName>style.visibility</p:attrName>
                                        </p:attrNameLst>
                                      </p:cBhvr>
                                      <p:to>
                                        <p:strVal val="visible"/>
                                      </p:to>
                                    </p:set>
                                    <p:animEffect transition="in" filter="fade">
                                      <p:cBhvr>
                                        <p:cTn id="142" dur="500"/>
                                        <p:tgtEl>
                                          <p:spTgt spid="16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fade">
                                      <p:cBhvr>
                                        <p:cTn id="145" dur="500"/>
                                        <p:tgtEl>
                                          <p:spTgt spid="66"/>
                                        </p:tgtEl>
                                      </p:cBhvr>
                                    </p:animEffect>
                                  </p:childTnLst>
                                </p:cTn>
                              </p:par>
                            </p:childTnLst>
                          </p:cTn>
                        </p:par>
                        <p:par>
                          <p:cTn id="146" fill="hold">
                            <p:stCondLst>
                              <p:cond delay="500"/>
                            </p:stCondLst>
                            <p:childTnLst>
                              <p:par>
                                <p:cTn id="147" presetID="42" presetClass="path" presetSubtype="0" accel="50000" decel="50000" fill="hold" grpId="1" nodeType="afterEffect">
                                  <p:stCondLst>
                                    <p:cond delay="0"/>
                                  </p:stCondLst>
                                  <p:childTnLst>
                                    <p:animMotion origin="layout" path="M 4.65407E-6 3.1094E-6 L 0.02016 0.1305 " pathEditMode="relative" rAng="0" ptsTypes="AA">
                                      <p:cBhvr>
                                        <p:cTn id="148" dur="1500" fill="hold"/>
                                        <p:tgtEl>
                                          <p:spTgt spid="70"/>
                                        </p:tgtEl>
                                        <p:attrNameLst>
                                          <p:attrName>ppt_x</p:attrName>
                                          <p:attrName>ppt_y</p:attrName>
                                        </p:attrNameLst>
                                      </p:cBhvr>
                                      <p:rCtr x="1008" y="6514"/>
                                    </p:animMotion>
                                  </p:childTnLst>
                                </p:cTn>
                              </p:par>
                              <p:par>
                                <p:cTn id="149" presetID="6" presetClass="emph" presetSubtype="0" fill="hold" grpId="2" nodeType="withEffect">
                                  <p:stCondLst>
                                    <p:cond delay="0"/>
                                  </p:stCondLst>
                                  <p:childTnLst>
                                    <p:animScale>
                                      <p:cBhvr>
                                        <p:cTn id="150" dur="1500" fill="hold"/>
                                        <p:tgtEl>
                                          <p:spTgt spid="70"/>
                                        </p:tgtEl>
                                      </p:cBhvr>
                                      <p:by x="100000" y="82350"/>
                                    </p:animScale>
                                  </p:childTnLst>
                                </p:cTn>
                              </p:par>
                              <p:par>
                                <p:cTn id="151" presetID="6" presetClass="emph" presetSubtype="0" decel="100000" fill="hold" grpId="3" nodeType="withEffect">
                                  <p:stCondLst>
                                    <p:cond delay="0"/>
                                  </p:stCondLst>
                                  <p:childTnLst>
                                    <p:animScale>
                                      <p:cBhvr>
                                        <p:cTn id="152" dur="1500" fill="hold"/>
                                        <p:tgtEl>
                                          <p:spTgt spid="70"/>
                                        </p:tgtEl>
                                      </p:cBhvr>
                                      <p:by x="80000" y="100000"/>
                                    </p:animScale>
                                  </p:childTnLst>
                                </p:cTn>
                              </p:par>
                              <p:par>
                                <p:cTn id="153" presetID="42" presetClass="path" presetSubtype="0" accel="50000" decel="50000" fill="hold" grpId="1" nodeType="withEffect">
                                  <p:stCondLst>
                                    <p:cond delay="0"/>
                                  </p:stCondLst>
                                  <p:childTnLst>
                                    <p:animMotion origin="layout" path="M -2.73168E-7 -2.84612E-6 L -0.04085 0.1641 " pathEditMode="relative" rAng="0" ptsTypes="AA">
                                      <p:cBhvr>
                                        <p:cTn id="154" dur="1500" fill="hold"/>
                                        <p:tgtEl>
                                          <p:spTgt spid="146"/>
                                        </p:tgtEl>
                                        <p:attrNameLst>
                                          <p:attrName>ppt_x</p:attrName>
                                          <p:attrName>ppt_y</p:attrName>
                                        </p:attrNameLst>
                                      </p:cBhvr>
                                      <p:rCtr x="-2042" y="8193"/>
                                    </p:animMotion>
                                  </p:childTnLst>
                                </p:cTn>
                              </p:par>
                              <p:par>
                                <p:cTn id="155" presetID="6" presetClass="emph" presetSubtype="0" decel="100000" fill="hold" grpId="2" nodeType="withEffect">
                                  <p:stCondLst>
                                    <p:cond delay="0"/>
                                  </p:stCondLst>
                                  <p:childTnLst>
                                    <p:animScale>
                                      <p:cBhvr>
                                        <p:cTn id="156" dur="1500" fill="hold"/>
                                        <p:tgtEl>
                                          <p:spTgt spid="146"/>
                                        </p:tgtEl>
                                      </p:cBhvr>
                                      <p:by x="100000" y="82350"/>
                                    </p:animScale>
                                  </p:childTnLst>
                                </p:cTn>
                              </p:par>
                              <p:par>
                                <p:cTn id="157" presetID="6" presetClass="emph" presetSubtype="0" decel="100000" fill="hold" grpId="3" nodeType="withEffect">
                                  <p:stCondLst>
                                    <p:cond delay="0"/>
                                  </p:stCondLst>
                                  <p:childTnLst>
                                    <p:animScale>
                                      <p:cBhvr>
                                        <p:cTn id="158" dur="1500" fill="hold"/>
                                        <p:tgtEl>
                                          <p:spTgt spid="146"/>
                                        </p:tgtEl>
                                      </p:cBhvr>
                                      <p:by x="80000" y="100000"/>
                                    </p:animScale>
                                  </p:childTnLst>
                                </p:cTn>
                              </p:par>
                              <p:par>
                                <p:cTn id="159" presetID="42" presetClass="path" presetSubtype="0" accel="50000" decel="50000" fill="hold" grpId="1" nodeType="withEffect">
                                  <p:stCondLst>
                                    <p:cond delay="0"/>
                                  </p:stCondLst>
                                  <p:childTnLst>
                                    <p:animMotion origin="layout" path="M -2.73168E-7 -4.62551E-6 L 0.01098 0.3173 " pathEditMode="relative" rAng="0" ptsTypes="AA">
                                      <p:cBhvr>
                                        <p:cTn id="160" dur="1500" fill="hold"/>
                                        <p:tgtEl>
                                          <p:spTgt spid="145"/>
                                        </p:tgtEl>
                                        <p:attrNameLst>
                                          <p:attrName>ppt_x</p:attrName>
                                          <p:attrName>ppt_y</p:attrName>
                                        </p:attrNameLst>
                                      </p:cBhvr>
                                      <p:rCtr x="549" y="15865"/>
                                    </p:animMotion>
                                  </p:childTnLst>
                                </p:cTn>
                              </p:par>
                              <p:par>
                                <p:cTn id="161" presetID="6" presetClass="emph" presetSubtype="0" decel="100000" fill="hold" grpId="2" nodeType="withEffect">
                                  <p:stCondLst>
                                    <p:cond delay="0"/>
                                  </p:stCondLst>
                                  <p:childTnLst>
                                    <p:animScale>
                                      <p:cBhvr>
                                        <p:cTn id="162" dur="1500" fill="hold"/>
                                        <p:tgtEl>
                                          <p:spTgt spid="145"/>
                                        </p:tgtEl>
                                      </p:cBhvr>
                                      <p:by x="100000" y="82350"/>
                                    </p:animScale>
                                  </p:childTnLst>
                                </p:cTn>
                              </p:par>
                              <p:par>
                                <p:cTn id="163" presetID="6" presetClass="emph" presetSubtype="0" decel="100000" fill="hold" grpId="3" nodeType="withEffect">
                                  <p:stCondLst>
                                    <p:cond delay="0"/>
                                  </p:stCondLst>
                                  <p:childTnLst>
                                    <p:animScale>
                                      <p:cBhvr>
                                        <p:cTn id="164" dur="1500" fill="hold"/>
                                        <p:tgtEl>
                                          <p:spTgt spid="145"/>
                                        </p:tgtEl>
                                      </p:cBhvr>
                                      <p:by x="80000" y="100000"/>
                                    </p:animScale>
                                  </p:childTnLst>
                                </p:cTn>
                              </p:par>
                              <p:par>
                                <p:cTn id="165" presetID="42" presetClass="path" presetSubtype="0" accel="50000" decel="50000" fill="hold" grpId="2" nodeType="withEffect">
                                  <p:stCondLst>
                                    <p:cond delay="0"/>
                                  </p:stCondLst>
                                  <p:childTnLst>
                                    <p:animMotion origin="layout" path="M 4.65407E-6 3.1094E-6 L -0.04366 0.19042 " pathEditMode="relative" rAng="0" ptsTypes="AA">
                                      <p:cBhvr>
                                        <p:cTn id="166" dur="1500" fill="hold"/>
                                        <p:tgtEl>
                                          <p:spTgt spid="143"/>
                                        </p:tgtEl>
                                        <p:attrNameLst>
                                          <p:attrName>ppt_x</p:attrName>
                                          <p:attrName>ppt_y</p:attrName>
                                        </p:attrNameLst>
                                      </p:cBhvr>
                                      <p:rCtr x="-2183" y="9510"/>
                                    </p:animMotion>
                                  </p:childTnLst>
                                </p:cTn>
                              </p:par>
                              <p:par>
                                <p:cTn id="167" presetID="6" presetClass="emph" presetSubtype="0" fill="hold" grpId="0" nodeType="withEffect">
                                  <p:stCondLst>
                                    <p:cond delay="0"/>
                                  </p:stCondLst>
                                  <p:childTnLst>
                                    <p:animScale>
                                      <p:cBhvr>
                                        <p:cTn id="168" dur="1500" fill="hold"/>
                                        <p:tgtEl>
                                          <p:spTgt spid="143"/>
                                        </p:tgtEl>
                                      </p:cBhvr>
                                      <p:by x="100000" y="82350"/>
                                    </p:animScale>
                                  </p:childTnLst>
                                </p:cTn>
                              </p:par>
                              <p:par>
                                <p:cTn id="169" presetID="6" presetClass="emph" presetSubtype="0" decel="100000" fill="hold" grpId="1" nodeType="withEffect">
                                  <p:stCondLst>
                                    <p:cond delay="0"/>
                                  </p:stCondLst>
                                  <p:childTnLst>
                                    <p:animScale>
                                      <p:cBhvr>
                                        <p:cTn id="170" dur="1500" fill="hold"/>
                                        <p:tgtEl>
                                          <p:spTgt spid="143"/>
                                        </p:tgtEl>
                                      </p:cBhvr>
                                      <p:by x="80000" y="100000"/>
                                    </p:animScale>
                                  </p:childTnLst>
                                </p:cTn>
                              </p:par>
                              <p:par>
                                <p:cTn id="171" presetID="42" presetClass="path" presetSubtype="0" accel="50000" decel="50000" fill="hold" grpId="1" nodeType="withEffect">
                                  <p:stCondLst>
                                    <p:cond delay="0"/>
                                  </p:stCondLst>
                                  <p:childTnLst>
                                    <p:animMotion origin="layout" path="M -2.73168E-7 -3.73581E-6 L 0.06191 0.16478 " pathEditMode="relative" rAng="0" ptsTypes="AA">
                                      <p:cBhvr>
                                        <p:cTn id="172" dur="1500" fill="hold"/>
                                        <p:tgtEl>
                                          <p:spTgt spid="72"/>
                                        </p:tgtEl>
                                        <p:attrNameLst>
                                          <p:attrName>ppt_x</p:attrName>
                                          <p:attrName>ppt_y</p:attrName>
                                        </p:attrNameLst>
                                      </p:cBhvr>
                                      <p:rCtr x="3089" y="8239"/>
                                    </p:animMotion>
                                  </p:childTnLst>
                                </p:cTn>
                              </p:par>
                              <p:par>
                                <p:cTn id="173" presetID="6" presetClass="emph" presetSubtype="0" decel="100000" fill="hold" grpId="2" nodeType="withEffect">
                                  <p:stCondLst>
                                    <p:cond delay="0"/>
                                  </p:stCondLst>
                                  <p:childTnLst>
                                    <p:animScale>
                                      <p:cBhvr>
                                        <p:cTn id="174" dur="1500" fill="hold"/>
                                        <p:tgtEl>
                                          <p:spTgt spid="72"/>
                                        </p:tgtEl>
                                      </p:cBhvr>
                                      <p:by x="100000" y="82350"/>
                                    </p:animScale>
                                  </p:childTnLst>
                                </p:cTn>
                              </p:par>
                              <p:par>
                                <p:cTn id="175" presetID="6" presetClass="emph" presetSubtype="0" decel="100000" fill="hold" grpId="3" nodeType="withEffect">
                                  <p:stCondLst>
                                    <p:cond delay="0"/>
                                  </p:stCondLst>
                                  <p:childTnLst>
                                    <p:animScale>
                                      <p:cBhvr>
                                        <p:cTn id="176" dur="1500" fill="hold"/>
                                        <p:tgtEl>
                                          <p:spTgt spid="72"/>
                                        </p:tgtEl>
                                      </p:cBhvr>
                                      <p:by x="80000" y="100000"/>
                                    </p:animScale>
                                  </p:childTnLst>
                                </p:cTn>
                              </p:par>
                              <p:par>
                                <p:cTn id="177" presetID="42" presetClass="path" presetSubtype="0" accel="50000" decel="50000" fill="hold" grpId="1" nodeType="withEffect">
                                  <p:stCondLst>
                                    <p:cond delay="0"/>
                                  </p:stCondLst>
                                  <p:childTnLst>
                                    <p:animMotion origin="layout" path="M -1.26117E-6 -1.18021E-7 L -0.07008 0.22878 " pathEditMode="relative" rAng="0" ptsTypes="AA">
                                      <p:cBhvr>
                                        <p:cTn id="178" dur="1500" fill="hold"/>
                                        <p:tgtEl>
                                          <p:spTgt spid="138"/>
                                        </p:tgtEl>
                                        <p:attrNameLst>
                                          <p:attrName>ppt_x</p:attrName>
                                          <p:attrName>ppt_y</p:attrName>
                                        </p:attrNameLst>
                                      </p:cBhvr>
                                      <p:rCtr x="-3510" y="11439"/>
                                    </p:animMotion>
                                  </p:childTnLst>
                                </p:cTn>
                              </p:par>
                              <p:par>
                                <p:cTn id="179" presetID="6" presetClass="emph" presetSubtype="0" decel="100000" fill="hold" grpId="2" nodeType="withEffect">
                                  <p:stCondLst>
                                    <p:cond delay="0"/>
                                  </p:stCondLst>
                                  <p:childTnLst>
                                    <p:animScale>
                                      <p:cBhvr>
                                        <p:cTn id="180" dur="1500" fill="hold"/>
                                        <p:tgtEl>
                                          <p:spTgt spid="138"/>
                                        </p:tgtEl>
                                      </p:cBhvr>
                                      <p:by x="100000" y="82350"/>
                                    </p:animScale>
                                  </p:childTnLst>
                                </p:cTn>
                              </p:par>
                              <p:par>
                                <p:cTn id="181" presetID="6" presetClass="emph" presetSubtype="0" decel="100000" fill="hold" grpId="3" nodeType="withEffect">
                                  <p:stCondLst>
                                    <p:cond delay="0"/>
                                  </p:stCondLst>
                                  <p:childTnLst>
                                    <p:animScale>
                                      <p:cBhvr>
                                        <p:cTn id="182" dur="1500" fill="hold"/>
                                        <p:tgtEl>
                                          <p:spTgt spid="138"/>
                                        </p:tgtEl>
                                      </p:cBhvr>
                                      <p:by x="80000" y="100000"/>
                                    </p:animScale>
                                  </p:childTnLst>
                                </p:cTn>
                              </p:par>
                              <p:par>
                                <p:cTn id="183" presetID="42" presetClass="path" presetSubtype="0" accel="50000" decel="50000" fill="hold" grpId="1" nodeType="withEffect">
                                  <p:stCondLst>
                                    <p:cond delay="0"/>
                                  </p:stCondLst>
                                  <p:childTnLst>
                                    <p:animMotion origin="layout" path="M -1.26117E-6 -1.18021E-7 L -0.01021 0.29392 " pathEditMode="relative" rAng="0" ptsTypes="AA">
                                      <p:cBhvr>
                                        <p:cTn id="184" dur="1500" fill="hold"/>
                                        <p:tgtEl>
                                          <p:spTgt spid="149"/>
                                        </p:tgtEl>
                                        <p:attrNameLst>
                                          <p:attrName>ppt_x</p:attrName>
                                          <p:attrName>ppt_y</p:attrName>
                                        </p:attrNameLst>
                                      </p:cBhvr>
                                      <p:rCtr x="-511" y="14685"/>
                                    </p:animMotion>
                                  </p:childTnLst>
                                </p:cTn>
                              </p:par>
                              <p:par>
                                <p:cTn id="185" presetID="6" presetClass="emph" presetSubtype="0" decel="100000" fill="hold" grpId="2" nodeType="withEffect">
                                  <p:stCondLst>
                                    <p:cond delay="0"/>
                                  </p:stCondLst>
                                  <p:childTnLst>
                                    <p:animScale>
                                      <p:cBhvr>
                                        <p:cTn id="186" dur="1500" fill="hold"/>
                                        <p:tgtEl>
                                          <p:spTgt spid="149"/>
                                        </p:tgtEl>
                                      </p:cBhvr>
                                      <p:by x="100000" y="82350"/>
                                    </p:animScale>
                                  </p:childTnLst>
                                </p:cTn>
                              </p:par>
                              <p:par>
                                <p:cTn id="187" presetID="6" presetClass="emph" presetSubtype="0" decel="100000" fill="hold" grpId="3" nodeType="withEffect">
                                  <p:stCondLst>
                                    <p:cond delay="0"/>
                                  </p:stCondLst>
                                  <p:childTnLst>
                                    <p:animScale>
                                      <p:cBhvr>
                                        <p:cTn id="188" dur="1500" fill="hold"/>
                                        <p:tgtEl>
                                          <p:spTgt spid="149"/>
                                        </p:tgtEl>
                                      </p:cBhvr>
                                      <p:by x="80000" y="100000"/>
                                    </p:animScale>
                                  </p:childTnLst>
                                </p:cTn>
                              </p:par>
                              <p:par>
                                <p:cTn id="189" presetID="42" presetClass="path" presetSubtype="0" accel="50000" decel="50000" fill="hold" grpId="1" nodeType="withEffect">
                                  <p:stCondLst>
                                    <p:cond delay="0"/>
                                  </p:stCondLst>
                                  <p:childTnLst>
                                    <p:animMotion origin="layout" path="M 4.42941E-6 -3.73581E-6 L -0.00996 0.10486 " pathEditMode="relative" rAng="0" ptsTypes="AA">
                                      <p:cBhvr>
                                        <p:cTn id="190" dur="1500" fill="hold"/>
                                        <p:tgtEl>
                                          <p:spTgt spid="148"/>
                                        </p:tgtEl>
                                        <p:attrNameLst>
                                          <p:attrName>ppt_x</p:attrName>
                                          <p:attrName>ppt_y</p:attrName>
                                        </p:attrNameLst>
                                      </p:cBhvr>
                                      <p:rCtr x="-498" y="5243"/>
                                    </p:animMotion>
                                  </p:childTnLst>
                                </p:cTn>
                              </p:par>
                              <p:par>
                                <p:cTn id="191" presetID="6" presetClass="emph" presetSubtype="0" decel="100000" fill="hold" grpId="2" nodeType="withEffect">
                                  <p:stCondLst>
                                    <p:cond delay="0"/>
                                  </p:stCondLst>
                                  <p:childTnLst>
                                    <p:animScale>
                                      <p:cBhvr>
                                        <p:cTn id="192" dur="1500" fill="hold"/>
                                        <p:tgtEl>
                                          <p:spTgt spid="148"/>
                                        </p:tgtEl>
                                      </p:cBhvr>
                                      <p:by x="100000" y="82350"/>
                                    </p:animScale>
                                  </p:childTnLst>
                                </p:cTn>
                              </p:par>
                              <p:par>
                                <p:cTn id="193" presetID="6" presetClass="emph" presetSubtype="0" decel="100000" fill="hold" grpId="3" nodeType="withEffect">
                                  <p:stCondLst>
                                    <p:cond delay="0"/>
                                  </p:stCondLst>
                                  <p:childTnLst>
                                    <p:animScale>
                                      <p:cBhvr>
                                        <p:cTn id="194" dur="1500" fill="hold"/>
                                        <p:tgtEl>
                                          <p:spTgt spid="148"/>
                                        </p:tgtEl>
                                      </p:cBhvr>
                                      <p:by x="80000" y="100000"/>
                                    </p:animScale>
                                  </p:childTnLst>
                                </p:cTn>
                              </p:par>
                              <p:par>
                                <p:cTn id="195" presetID="42" presetClass="path" presetSubtype="0" accel="50000" decel="50000" fill="hold" grpId="1" nodeType="withEffect">
                                  <p:stCondLst>
                                    <p:cond delay="0"/>
                                  </p:stCondLst>
                                  <p:childTnLst>
                                    <p:animMotion origin="layout" path="M 3.21675E-7 -2.84612E-6 L 0.07544 0.24875 " pathEditMode="relative" rAng="0" ptsTypes="AA">
                                      <p:cBhvr>
                                        <p:cTn id="196" dur="1500" fill="hold"/>
                                        <p:tgtEl>
                                          <p:spTgt spid="147"/>
                                        </p:tgtEl>
                                        <p:attrNameLst>
                                          <p:attrName>ppt_x</p:attrName>
                                          <p:attrName>ppt_y</p:attrName>
                                        </p:attrNameLst>
                                      </p:cBhvr>
                                      <p:rCtr x="3766" y="12438"/>
                                    </p:animMotion>
                                  </p:childTnLst>
                                </p:cTn>
                              </p:par>
                              <p:par>
                                <p:cTn id="197" presetID="6" presetClass="emph" presetSubtype="0" decel="100000" fill="hold" grpId="2" nodeType="withEffect">
                                  <p:stCondLst>
                                    <p:cond delay="0"/>
                                  </p:stCondLst>
                                  <p:childTnLst>
                                    <p:animScale>
                                      <p:cBhvr>
                                        <p:cTn id="198" dur="1500" fill="hold"/>
                                        <p:tgtEl>
                                          <p:spTgt spid="147"/>
                                        </p:tgtEl>
                                      </p:cBhvr>
                                      <p:by x="100000" y="82350"/>
                                    </p:animScale>
                                  </p:childTnLst>
                                </p:cTn>
                              </p:par>
                              <p:par>
                                <p:cTn id="199" presetID="6" presetClass="emph" presetSubtype="0" decel="100000" fill="hold" grpId="3" nodeType="withEffect">
                                  <p:stCondLst>
                                    <p:cond delay="0"/>
                                  </p:stCondLst>
                                  <p:childTnLst>
                                    <p:animScale>
                                      <p:cBhvr>
                                        <p:cTn id="200" dur="1500" fill="hold"/>
                                        <p:tgtEl>
                                          <p:spTgt spid="147"/>
                                        </p:tgtEl>
                                      </p:cBhvr>
                                      <p:by x="80000" y="100000"/>
                                    </p:animScale>
                                  </p:childTnLst>
                                </p:cTn>
                              </p:par>
                              <p:par>
                                <p:cTn id="201" presetID="42" presetClass="path" presetSubtype="0" accel="50000" decel="50000" fill="hold" grpId="2" nodeType="withEffect">
                                  <p:stCondLst>
                                    <p:cond delay="0"/>
                                  </p:stCondLst>
                                  <p:childTnLst>
                                    <p:animMotion origin="layout" path="M 4.65407E-6 3.1094E-6 L -0.04404 0.27008 " pathEditMode="relative" rAng="0" ptsTypes="AA">
                                      <p:cBhvr>
                                        <p:cTn id="202" dur="1500" fill="hold"/>
                                        <p:tgtEl>
                                          <p:spTgt spid="144"/>
                                        </p:tgtEl>
                                        <p:attrNameLst>
                                          <p:attrName>ppt_x</p:attrName>
                                          <p:attrName>ppt_y</p:attrName>
                                        </p:attrNameLst>
                                      </p:cBhvr>
                                      <p:rCtr x="-2208" y="13504"/>
                                    </p:animMotion>
                                  </p:childTnLst>
                                </p:cTn>
                              </p:par>
                              <p:par>
                                <p:cTn id="203" presetID="6" presetClass="emph" presetSubtype="0" fill="hold" grpId="0" nodeType="withEffect">
                                  <p:stCondLst>
                                    <p:cond delay="0"/>
                                  </p:stCondLst>
                                  <p:childTnLst>
                                    <p:animScale>
                                      <p:cBhvr>
                                        <p:cTn id="204" dur="1500" fill="hold"/>
                                        <p:tgtEl>
                                          <p:spTgt spid="144"/>
                                        </p:tgtEl>
                                      </p:cBhvr>
                                      <p:by x="100000" y="82350"/>
                                    </p:animScale>
                                  </p:childTnLst>
                                </p:cTn>
                              </p:par>
                              <p:par>
                                <p:cTn id="205" presetID="6" presetClass="emph" presetSubtype="0" decel="100000" fill="hold" grpId="1" nodeType="withEffect">
                                  <p:stCondLst>
                                    <p:cond delay="0"/>
                                  </p:stCondLst>
                                  <p:childTnLst>
                                    <p:animScale>
                                      <p:cBhvr>
                                        <p:cTn id="206" dur="1500" fill="hold"/>
                                        <p:tgtEl>
                                          <p:spTgt spid="144"/>
                                        </p:tgtEl>
                                      </p:cBhvr>
                                      <p:by x="80000" y="100000"/>
                                    </p:animScale>
                                  </p:childTnLst>
                                </p:cTn>
                              </p:par>
                              <p:par>
                                <p:cTn id="207" presetID="42" presetClass="path" presetSubtype="0" accel="50000" decel="50000" fill="hold" grpId="1" nodeType="withEffect">
                                  <p:stCondLst>
                                    <p:cond delay="0"/>
                                  </p:stCondLst>
                                  <p:childTnLst>
                                    <p:animMotion origin="layout" path="M -1.26117E-6 -1.18021E-7 L 0.05425 0.15388 " pathEditMode="relative" rAng="0" ptsTypes="AA">
                                      <p:cBhvr>
                                        <p:cTn id="208" dur="1500" fill="hold"/>
                                        <p:tgtEl>
                                          <p:spTgt spid="150"/>
                                        </p:tgtEl>
                                        <p:attrNameLst>
                                          <p:attrName>ppt_x</p:attrName>
                                          <p:attrName>ppt_y</p:attrName>
                                        </p:attrNameLst>
                                      </p:cBhvr>
                                      <p:rCtr x="2706" y="7694"/>
                                    </p:animMotion>
                                  </p:childTnLst>
                                </p:cTn>
                              </p:par>
                              <p:par>
                                <p:cTn id="209" presetID="6" presetClass="emph" presetSubtype="0" decel="100000" fill="hold" grpId="2" nodeType="withEffect">
                                  <p:stCondLst>
                                    <p:cond delay="0"/>
                                  </p:stCondLst>
                                  <p:childTnLst>
                                    <p:animScale>
                                      <p:cBhvr>
                                        <p:cTn id="210" dur="1500" fill="hold"/>
                                        <p:tgtEl>
                                          <p:spTgt spid="150"/>
                                        </p:tgtEl>
                                      </p:cBhvr>
                                      <p:by x="100000" y="82350"/>
                                    </p:animScale>
                                  </p:childTnLst>
                                </p:cTn>
                              </p:par>
                              <p:par>
                                <p:cTn id="211" presetID="6" presetClass="emph" presetSubtype="0" decel="100000" fill="hold" grpId="3" nodeType="withEffect">
                                  <p:stCondLst>
                                    <p:cond delay="0"/>
                                  </p:stCondLst>
                                  <p:childTnLst>
                                    <p:animScale>
                                      <p:cBhvr>
                                        <p:cTn id="212" dur="1500" fill="hold"/>
                                        <p:tgtEl>
                                          <p:spTgt spid="150"/>
                                        </p:tgtEl>
                                      </p:cBhvr>
                                      <p:by x="80000" y="100000"/>
                                    </p:animScale>
                                  </p:childTnLst>
                                </p:cTn>
                              </p:par>
                              <p:par>
                                <p:cTn id="213" presetID="42" presetClass="path" presetSubtype="0" accel="50000" decel="50000" fill="hold" grpId="1" nodeType="withEffect">
                                  <p:stCondLst>
                                    <p:cond delay="0"/>
                                  </p:stCondLst>
                                  <p:childTnLst>
                                    <p:animMotion origin="layout" path="M 2.02706E-6 -2.3241E-6 L -0.09893 0.25692 " pathEditMode="relative" rAng="0" ptsTypes="AA">
                                      <p:cBhvr>
                                        <p:cTn id="214" dur="1500" fill="hold"/>
                                        <p:tgtEl>
                                          <p:spTgt spid="77"/>
                                        </p:tgtEl>
                                        <p:attrNameLst>
                                          <p:attrName>ppt_x</p:attrName>
                                          <p:attrName>ppt_y</p:attrName>
                                        </p:attrNameLst>
                                      </p:cBhvr>
                                      <p:rCtr x="-4953" y="12846"/>
                                    </p:animMotion>
                                  </p:childTnLst>
                                </p:cTn>
                              </p:par>
                              <p:par>
                                <p:cTn id="215" presetID="6" presetClass="emph" presetSubtype="0" decel="100000" fill="hold" grpId="2" nodeType="withEffect">
                                  <p:stCondLst>
                                    <p:cond delay="0"/>
                                  </p:stCondLst>
                                  <p:childTnLst>
                                    <p:animScale>
                                      <p:cBhvr>
                                        <p:cTn id="216" dur="1500" fill="hold"/>
                                        <p:tgtEl>
                                          <p:spTgt spid="77"/>
                                        </p:tgtEl>
                                      </p:cBhvr>
                                      <p:by x="100000" y="82350"/>
                                    </p:animScale>
                                  </p:childTnLst>
                                </p:cTn>
                              </p:par>
                              <p:par>
                                <p:cTn id="217" presetID="6" presetClass="emph" presetSubtype="0" decel="100000" fill="hold" grpId="3" nodeType="withEffect">
                                  <p:stCondLst>
                                    <p:cond delay="0"/>
                                  </p:stCondLst>
                                  <p:childTnLst>
                                    <p:animScale>
                                      <p:cBhvr>
                                        <p:cTn id="218" dur="1500" fill="hold"/>
                                        <p:tgtEl>
                                          <p:spTgt spid="77"/>
                                        </p:tgtEl>
                                      </p:cBhvr>
                                      <p:by x="80000" y="100000"/>
                                    </p:animScale>
                                  </p:childTnLst>
                                </p:cTn>
                              </p:par>
                              <p:par>
                                <p:cTn id="219" presetID="42" presetClass="path" presetSubtype="0" accel="50000" decel="50000" fill="hold" grpId="1" nodeType="withEffect">
                                  <p:stCondLst>
                                    <p:cond delay="0"/>
                                  </p:stCondLst>
                                  <p:childTnLst>
                                    <p:animMotion origin="layout" path="M 2.02706E-6 -2.3241E-6 L -0.10021 0.18089 " pathEditMode="relative" rAng="0" ptsTypes="AA">
                                      <p:cBhvr>
                                        <p:cTn id="220" dur="1500" fill="hold"/>
                                        <p:tgtEl>
                                          <p:spTgt spid="151"/>
                                        </p:tgtEl>
                                        <p:attrNameLst>
                                          <p:attrName>ppt_x</p:attrName>
                                          <p:attrName>ppt_y</p:attrName>
                                        </p:attrNameLst>
                                      </p:cBhvr>
                                      <p:rCtr x="-5017" y="9033"/>
                                    </p:animMotion>
                                  </p:childTnLst>
                                </p:cTn>
                              </p:par>
                              <p:par>
                                <p:cTn id="221" presetID="6" presetClass="emph" presetSubtype="0" decel="100000" fill="hold" grpId="2" nodeType="withEffect">
                                  <p:stCondLst>
                                    <p:cond delay="0"/>
                                  </p:stCondLst>
                                  <p:childTnLst>
                                    <p:animScale>
                                      <p:cBhvr>
                                        <p:cTn id="222" dur="1500" fill="hold"/>
                                        <p:tgtEl>
                                          <p:spTgt spid="151"/>
                                        </p:tgtEl>
                                      </p:cBhvr>
                                      <p:by x="100000" y="82350"/>
                                    </p:animScale>
                                  </p:childTnLst>
                                </p:cTn>
                              </p:par>
                              <p:par>
                                <p:cTn id="223" presetID="6" presetClass="emph" presetSubtype="0" decel="100000" fill="hold" grpId="3" nodeType="withEffect">
                                  <p:stCondLst>
                                    <p:cond delay="0"/>
                                  </p:stCondLst>
                                  <p:childTnLst>
                                    <p:animScale>
                                      <p:cBhvr>
                                        <p:cTn id="224" dur="1500" fill="hold"/>
                                        <p:tgtEl>
                                          <p:spTgt spid="151"/>
                                        </p:tgtEl>
                                      </p:cBhvr>
                                      <p:by x="80000" y="100000"/>
                                    </p:animScale>
                                  </p:childTnLst>
                                </p:cTn>
                              </p:par>
                              <p:par>
                                <p:cTn id="225" presetID="42" presetClass="path" presetSubtype="0" accel="50000" decel="50000" fill="hold" grpId="1" nodeType="withEffect">
                                  <p:stCondLst>
                                    <p:cond delay="0"/>
                                  </p:stCondLst>
                                  <p:childTnLst>
                                    <p:animMotion origin="layout" path="M 2.02706E-6 -2.3241E-6 L 0.03702 0.24263 " pathEditMode="relative" rAng="0" ptsTypes="AA">
                                      <p:cBhvr>
                                        <p:cTn id="226" dur="1500" fill="hold"/>
                                        <p:tgtEl>
                                          <p:spTgt spid="152"/>
                                        </p:tgtEl>
                                        <p:attrNameLst>
                                          <p:attrName>ppt_x</p:attrName>
                                          <p:attrName>ppt_y</p:attrName>
                                        </p:attrNameLst>
                                      </p:cBhvr>
                                      <p:rCtr x="1851" y="12120"/>
                                    </p:animMotion>
                                  </p:childTnLst>
                                </p:cTn>
                              </p:par>
                              <p:par>
                                <p:cTn id="227" presetID="6" presetClass="emph" presetSubtype="0" decel="100000" fill="hold" grpId="2" nodeType="withEffect">
                                  <p:stCondLst>
                                    <p:cond delay="0"/>
                                  </p:stCondLst>
                                  <p:childTnLst>
                                    <p:animScale>
                                      <p:cBhvr>
                                        <p:cTn id="228" dur="1500" fill="hold"/>
                                        <p:tgtEl>
                                          <p:spTgt spid="152"/>
                                        </p:tgtEl>
                                      </p:cBhvr>
                                      <p:by x="100000" y="82350"/>
                                    </p:animScale>
                                  </p:childTnLst>
                                </p:cTn>
                              </p:par>
                              <p:par>
                                <p:cTn id="229" presetID="6" presetClass="emph" presetSubtype="0" decel="100000" fill="hold" grpId="3" nodeType="withEffect">
                                  <p:stCondLst>
                                    <p:cond delay="0"/>
                                  </p:stCondLst>
                                  <p:childTnLst>
                                    <p:animScale>
                                      <p:cBhvr>
                                        <p:cTn id="230" dur="1500" fill="hold"/>
                                        <p:tgtEl>
                                          <p:spTgt spid="152"/>
                                        </p:tgtEl>
                                      </p:cBhvr>
                                      <p:by x="80000" y="100000"/>
                                    </p:animScale>
                                  </p:childTnLst>
                                </p:cTn>
                              </p:par>
                              <p:par>
                                <p:cTn id="231" presetID="42" presetClass="path" presetSubtype="0" accel="50000" decel="50000" fill="hold" grpId="1" nodeType="withEffect">
                                  <p:stCondLst>
                                    <p:cond delay="0"/>
                                  </p:stCondLst>
                                  <p:childTnLst>
                                    <p:animMotion origin="layout" path="M 2.25172E-6 -3.85384E-6 L 0.03127 0.26737 " pathEditMode="relative" rAng="0" ptsTypes="AA">
                                      <p:cBhvr>
                                        <p:cTn id="232" dur="1500" fill="hold"/>
                                        <p:tgtEl>
                                          <p:spTgt spid="76"/>
                                        </p:tgtEl>
                                        <p:attrNameLst>
                                          <p:attrName>ppt_x</p:attrName>
                                          <p:attrName>ppt_y</p:attrName>
                                        </p:attrNameLst>
                                      </p:cBhvr>
                                      <p:rCtr x="1557" y="13368"/>
                                    </p:animMotion>
                                  </p:childTnLst>
                                </p:cTn>
                              </p:par>
                              <p:par>
                                <p:cTn id="233" presetID="6" presetClass="emph" presetSubtype="0" decel="100000" fill="hold" grpId="2" nodeType="withEffect">
                                  <p:stCondLst>
                                    <p:cond delay="0"/>
                                  </p:stCondLst>
                                  <p:childTnLst>
                                    <p:animScale>
                                      <p:cBhvr>
                                        <p:cTn id="234" dur="1500" fill="hold"/>
                                        <p:tgtEl>
                                          <p:spTgt spid="76"/>
                                        </p:tgtEl>
                                      </p:cBhvr>
                                      <p:by x="100000" y="82350"/>
                                    </p:animScale>
                                  </p:childTnLst>
                                </p:cTn>
                              </p:par>
                              <p:par>
                                <p:cTn id="235" presetID="6" presetClass="emph" presetSubtype="0" decel="100000" fill="hold" grpId="3" nodeType="withEffect">
                                  <p:stCondLst>
                                    <p:cond delay="0"/>
                                  </p:stCondLst>
                                  <p:childTnLst>
                                    <p:animScale>
                                      <p:cBhvr>
                                        <p:cTn id="236" dur="1500" fill="hold"/>
                                        <p:tgtEl>
                                          <p:spTgt spid="76"/>
                                        </p:tgtEl>
                                      </p:cBhvr>
                                      <p:by x="80000" y="100000"/>
                                    </p:animScale>
                                  </p:childTnLst>
                                </p:cTn>
                              </p:par>
                              <p:par>
                                <p:cTn id="237" presetID="42" presetClass="path" presetSubtype="0" accel="50000" decel="50000" fill="hold" grpId="1" nodeType="withEffect">
                                  <p:stCondLst>
                                    <p:cond delay="0"/>
                                  </p:stCondLst>
                                  <p:childTnLst>
                                    <p:animMotion origin="layout" path="M 2.25172E-6 -3.85384E-6 L 0.04161 0.19996 " pathEditMode="relative" rAng="0" ptsTypes="AA">
                                      <p:cBhvr>
                                        <p:cTn id="238" dur="1500" fill="hold"/>
                                        <p:tgtEl>
                                          <p:spTgt spid="153"/>
                                        </p:tgtEl>
                                        <p:attrNameLst>
                                          <p:attrName>ppt_x</p:attrName>
                                          <p:attrName>ppt_y</p:attrName>
                                        </p:attrNameLst>
                                      </p:cBhvr>
                                      <p:rCtr x="2081" y="9986"/>
                                    </p:animMotion>
                                  </p:childTnLst>
                                </p:cTn>
                              </p:par>
                              <p:par>
                                <p:cTn id="239" presetID="6" presetClass="emph" presetSubtype="0" decel="100000" fill="hold" grpId="2" nodeType="withEffect">
                                  <p:stCondLst>
                                    <p:cond delay="0"/>
                                  </p:stCondLst>
                                  <p:childTnLst>
                                    <p:animScale>
                                      <p:cBhvr>
                                        <p:cTn id="240" dur="1500" fill="hold"/>
                                        <p:tgtEl>
                                          <p:spTgt spid="153"/>
                                        </p:tgtEl>
                                      </p:cBhvr>
                                      <p:by x="100000" y="82350"/>
                                    </p:animScale>
                                  </p:childTnLst>
                                </p:cTn>
                              </p:par>
                              <p:par>
                                <p:cTn id="241" presetID="6" presetClass="emph" presetSubtype="0" decel="100000" fill="hold" grpId="3" nodeType="withEffect">
                                  <p:stCondLst>
                                    <p:cond delay="0"/>
                                  </p:stCondLst>
                                  <p:childTnLst>
                                    <p:animScale>
                                      <p:cBhvr>
                                        <p:cTn id="242" dur="1500" fill="hold"/>
                                        <p:tgtEl>
                                          <p:spTgt spid="153"/>
                                        </p:tgtEl>
                                      </p:cBhvr>
                                      <p:by x="80000" y="100000"/>
                                    </p:animScale>
                                  </p:childTnLst>
                                </p:cTn>
                              </p:par>
                              <p:par>
                                <p:cTn id="243" presetID="42" presetClass="path" presetSubtype="0" accel="50000" decel="50000" fill="hold" grpId="1" nodeType="withEffect">
                                  <p:stCondLst>
                                    <p:cond delay="0"/>
                                  </p:stCondLst>
                                  <p:childTnLst>
                                    <p:animMotion origin="layout" path="M 2.25172E-6 -3.85384E-6 L -0.04366 0.32751 " pathEditMode="relative" rAng="0" ptsTypes="AA">
                                      <p:cBhvr>
                                        <p:cTn id="244" dur="1500" fill="hold"/>
                                        <p:tgtEl>
                                          <p:spTgt spid="154"/>
                                        </p:tgtEl>
                                        <p:attrNameLst>
                                          <p:attrName>ppt_x</p:attrName>
                                          <p:attrName>ppt_y</p:attrName>
                                        </p:attrNameLst>
                                      </p:cBhvr>
                                      <p:rCtr x="-2183" y="16364"/>
                                    </p:animMotion>
                                  </p:childTnLst>
                                </p:cTn>
                              </p:par>
                              <p:par>
                                <p:cTn id="245" presetID="6" presetClass="emph" presetSubtype="0" decel="100000" fill="hold" grpId="2" nodeType="withEffect">
                                  <p:stCondLst>
                                    <p:cond delay="0"/>
                                  </p:stCondLst>
                                  <p:childTnLst>
                                    <p:animScale>
                                      <p:cBhvr>
                                        <p:cTn id="246" dur="1500" fill="hold"/>
                                        <p:tgtEl>
                                          <p:spTgt spid="154"/>
                                        </p:tgtEl>
                                      </p:cBhvr>
                                      <p:by x="100000" y="82350"/>
                                    </p:animScale>
                                  </p:childTnLst>
                                </p:cTn>
                              </p:par>
                              <p:par>
                                <p:cTn id="247" presetID="6" presetClass="emph" presetSubtype="0" decel="100000" fill="hold" grpId="3" nodeType="withEffect">
                                  <p:stCondLst>
                                    <p:cond delay="0"/>
                                  </p:stCondLst>
                                  <p:childTnLst>
                                    <p:animScale>
                                      <p:cBhvr>
                                        <p:cTn id="248" dur="1500" fill="hold"/>
                                        <p:tgtEl>
                                          <p:spTgt spid="154"/>
                                        </p:tgtEl>
                                      </p:cBhvr>
                                      <p:by x="80000" y="100000"/>
                                    </p:animScale>
                                  </p:childTnLst>
                                </p:cTn>
                              </p:par>
                              <p:par>
                                <p:cTn id="249" presetID="42" presetClass="path" presetSubtype="0" accel="50000" decel="50000" fill="hold" grpId="1" nodeType="withEffect">
                                  <p:stCondLst>
                                    <p:cond delay="0"/>
                                  </p:stCondLst>
                                  <p:childTnLst>
                                    <p:animMotion origin="layout" path="M 2.25172E-6 -3.85384E-6 L -0.10621 0.18997 " pathEditMode="relative" rAng="0" ptsTypes="AA">
                                      <p:cBhvr>
                                        <p:cTn id="250" dur="1500" fill="hold"/>
                                        <p:tgtEl>
                                          <p:spTgt spid="155"/>
                                        </p:tgtEl>
                                        <p:attrNameLst>
                                          <p:attrName>ppt_x</p:attrName>
                                          <p:attrName>ppt_y</p:attrName>
                                        </p:attrNameLst>
                                      </p:cBhvr>
                                      <p:rCtr x="-5310" y="9487"/>
                                    </p:animMotion>
                                  </p:childTnLst>
                                </p:cTn>
                              </p:par>
                              <p:par>
                                <p:cTn id="251" presetID="6" presetClass="emph" presetSubtype="0" decel="100000" fill="hold" grpId="2" nodeType="withEffect">
                                  <p:stCondLst>
                                    <p:cond delay="0"/>
                                  </p:stCondLst>
                                  <p:childTnLst>
                                    <p:animScale>
                                      <p:cBhvr>
                                        <p:cTn id="252" dur="1500" fill="hold"/>
                                        <p:tgtEl>
                                          <p:spTgt spid="155"/>
                                        </p:tgtEl>
                                      </p:cBhvr>
                                      <p:by x="100000" y="82350"/>
                                    </p:animScale>
                                  </p:childTnLst>
                                </p:cTn>
                              </p:par>
                              <p:par>
                                <p:cTn id="253" presetID="6" presetClass="emph" presetSubtype="0" decel="100000" fill="hold" grpId="3" nodeType="withEffect">
                                  <p:stCondLst>
                                    <p:cond delay="0"/>
                                  </p:stCondLst>
                                  <p:childTnLst>
                                    <p:animScale>
                                      <p:cBhvr>
                                        <p:cTn id="254" dur="1500" fill="hold"/>
                                        <p:tgtEl>
                                          <p:spTgt spid="155"/>
                                        </p:tgtEl>
                                      </p:cBhvr>
                                      <p:by x="80000" y="100000"/>
                                    </p:animScale>
                                  </p:childTnLst>
                                </p:cTn>
                              </p:par>
                              <p:par>
                                <p:cTn id="255" presetID="42" presetClass="path" presetSubtype="0" accel="50000" decel="50000" fill="hold" grpId="1" nodeType="withEffect">
                                  <p:stCondLst>
                                    <p:cond delay="0"/>
                                  </p:stCondLst>
                                  <p:childTnLst>
                                    <p:animMotion origin="layout" path="M 2.25172E-6 -3.85384E-6 L -0.00996 0.13028 " pathEditMode="relative" rAng="0" ptsTypes="AA">
                                      <p:cBhvr>
                                        <p:cTn id="256" dur="1500" fill="hold"/>
                                        <p:tgtEl>
                                          <p:spTgt spid="156"/>
                                        </p:tgtEl>
                                        <p:attrNameLst>
                                          <p:attrName>ppt_x</p:attrName>
                                          <p:attrName>ppt_y</p:attrName>
                                        </p:attrNameLst>
                                      </p:cBhvr>
                                      <p:rCtr x="-498" y="6514"/>
                                    </p:animMotion>
                                  </p:childTnLst>
                                </p:cTn>
                              </p:par>
                              <p:par>
                                <p:cTn id="257" presetID="6" presetClass="emph" presetSubtype="0" decel="100000" fill="hold" grpId="2" nodeType="withEffect">
                                  <p:stCondLst>
                                    <p:cond delay="0"/>
                                  </p:stCondLst>
                                  <p:childTnLst>
                                    <p:animScale>
                                      <p:cBhvr>
                                        <p:cTn id="258" dur="1500" fill="hold"/>
                                        <p:tgtEl>
                                          <p:spTgt spid="156"/>
                                        </p:tgtEl>
                                      </p:cBhvr>
                                      <p:by x="100000" y="82350"/>
                                    </p:animScale>
                                  </p:childTnLst>
                                </p:cTn>
                              </p:par>
                              <p:par>
                                <p:cTn id="259" presetID="6" presetClass="emph" presetSubtype="0" decel="100000" fill="hold" grpId="3" nodeType="withEffect">
                                  <p:stCondLst>
                                    <p:cond delay="0"/>
                                  </p:stCondLst>
                                  <p:childTnLst>
                                    <p:animScale>
                                      <p:cBhvr>
                                        <p:cTn id="260" dur="1500" fill="hold"/>
                                        <p:tgtEl>
                                          <p:spTgt spid="156"/>
                                        </p:tgtEl>
                                      </p:cBhvr>
                                      <p:by x="80000" y="100000"/>
                                    </p:animScale>
                                  </p:childTnLst>
                                </p:cTn>
                              </p:par>
                              <p:par>
                                <p:cTn id="261" presetID="42" presetClass="path" presetSubtype="0" accel="50000" decel="50000" fill="hold" grpId="1" nodeType="withEffect">
                                  <p:stCondLst>
                                    <p:cond delay="0"/>
                                  </p:stCondLst>
                                  <p:childTnLst>
                                    <p:animMotion origin="layout" path="M -4.85065E-8 1.87472E-6 L 0.01851 0.28574 " pathEditMode="relative" rAng="0" ptsTypes="AA">
                                      <p:cBhvr>
                                        <p:cTn id="262" dur="1500" fill="hold"/>
                                        <p:tgtEl>
                                          <p:spTgt spid="71"/>
                                        </p:tgtEl>
                                        <p:attrNameLst>
                                          <p:attrName>ppt_x</p:attrName>
                                          <p:attrName>ppt_y</p:attrName>
                                        </p:attrNameLst>
                                      </p:cBhvr>
                                      <p:rCtr x="919" y="14276"/>
                                    </p:animMotion>
                                  </p:childTnLst>
                                </p:cTn>
                              </p:par>
                              <p:par>
                                <p:cTn id="263" presetID="6" presetClass="emph" presetSubtype="0" decel="100000" fill="hold" grpId="2" nodeType="withEffect">
                                  <p:stCondLst>
                                    <p:cond delay="0"/>
                                  </p:stCondLst>
                                  <p:childTnLst>
                                    <p:animScale>
                                      <p:cBhvr>
                                        <p:cTn id="264" dur="1500" fill="hold"/>
                                        <p:tgtEl>
                                          <p:spTgt spid="71"/>
                                        </p:tgtEl>
                                      </p:cBhvr>
                                      <p:by x="100000" y="82350"/>
                                    </p:animScale>
                                  </p:childTnLst>
                                </p:cTn>
                              </p:par>
                              <p:par>
                                <p:cTn id="265" presetID="6" presetClass="emph" presetSubtype="0" decel="100000" fill="hold" grpId="3" nodeType="withEffect">
                                  <p:stCondLst>
                                    <p:cond delay="0"/>
                                  </p:stCondLst>
                                  <p:childTnLst>
                                    <p:animScale>
                                      <p:cBhvr>
                                        <p:cTn id="266" dur="1500" fill="hold"/>
                                        <p:tgtEl>
                                          <p:spTgt spid="71"/>
                                        </p:tgtEl>
                                      </p:cBhvr>
                                      <p:by x="80000" y="100000"/>
                                    </p:animScale>
                                  </p:childTnLst>
                                </p:cTn>
                              </p:par>
                              <p:par>
                                <p:cTn id="267" presetID="42" presetClass="path" presetSubtype="0" accel="50000" decel="50000" fill="hold" grpId="1" nodeType="withEffect">
                                  <p:stCondLst>
                                    <p:cond delay="0"/>
                                  </p:stCondLst>
                                  <p:childTnLst>
                                    <p:animMotion origin="layout" path="M -4.85065E-8 1.87472E-6 L -0.05578 0.22288 " pathEditMode="relative" rAng="0" ptsTypes="AA">
                                      <p:cBhvr>
                                        <p:cTn id="268" dur="1500" fill="hold"/>
                                        <p:tgtEl>
                                          <p:spTgt spid="157"/>
                                        </p:tgtEl>
                                        <p:attrNameLst>
                                          <p:attrName>ppt_x</p:attrName>
                                          <p:attrName>ppt_y</p:attrName>
                                        </p:attrNameLst>
                                      </p:cBhvr>
                                      <p:rCtr x="-2796" y="11144"/>
                                    </p:animMotion>
                                  </p:childTnLst>
                                </p:cTn>
                              </p:par>
                              <p:par>
                                <p:cTn id="269" presetID="6" presetClass="emph" presetSubtype="0" decel="100000" fill="hold" grpId="2" nodeType="withEffect">
                                  <p:stCondLst>
                                    <p:cond delay="0"/>
                                  </p:stCondLst>
                                  <p:childTnLst>
                                    <p:animScale>
                                      <p:cBhvr>
                                        <p:cTn id="270" dur="1500" fill="hold"/>
                                        <p:tgtEl>
                                          <p:spTgt spid="157"/>
                                        </p:tgtEl>
                                      </p:cBhvr>
                                      <p:by x="100000" y="82350"/>
                                    </p:animScale>
                                  </p:childTnLst>
                                </p:cTn>
                              </p:par>
                              <p:par>
                                <p:cTn id="271" presetID="6" presetClass="emph" presetSubtype="0" decel="100000" fill="hold" grpId="3" nodeType="withEffect">
                                  <p:stCondLst>
                                    <p:cond delay="0"/>
                                  </p:stCondLst>
                                  <p:childTnLst>
                                    <p:animScale>
                                      <p:cBhvr>
                                        <p:cTn id="272" dur="1500" fill="hold"/>
                                        <p:tgtEl>
                                          <p:spTgt spid="157"/>
                                        </p:tgtEl>
                                      </p:cBhvr>
                                      <p:by x="80000" y="100000"/>
                                    </p:animScale>
                                  </p:childTnLst>
                                </p:cTn>
                              </p:par>
                              <p:par>
                                <p:cTn id="273" presetID="42" presetClass="path" presetSubtype="0" accel="50000" decel="50000" fill="hold" grpId="1" nodeType="withEffect">
                                  <p:stCondLst>
                                    <p:cond delay="0"/>
                                  </p:stCondLst>
                                  <p:childTnLst>
                                    <p:animMotion origin="layout" path="M -4.85065E-8 1.87472E-6 L 0.03051 0.10145 " pathEditMode="relative" rAng="0" ptsTypes="AA">
                                      <p:cBhvr>
                                        <p:cTn id="274" dur="1500" fill="hold"/>
                                        <p:tgtEl>
                                          <p:spTgt spid="158"/>
                                        </p:tgtEl>
                                        <p:attrNameLst>
                                          <p:attrName>ppt_x</p:attrName>
                                          <p:attrName>ppt_y</p:attrName>
                                        </p:attrNameLst>
                                      </p:cBhvr>
                                      <p:rCtr x="1519" y="5061"/>
                                    </p:animMotion>
                                  </p:childTnLst>
                                </p:cTn>
                              </p:par>
                              <p:par>
                                <p:cTn id="275" presetID="6" presetClass="emph" presetSubtype="0" decel="100000" fill="hold" grpId="2" nodeType="withEffect">
                                  <p:stCondLst>
                                    <p:cond delay="0"/>
                                  </p:stCondLst>
                                  <p:childTnLst>
                                    <p:animScale>
                                      <p:cBhvr>
                                        <p:cTn id="276" dur="1500" fill="hold"/>
                                        <p:tgtEl>
                                          <p:spTgt spid="158"/>
                                        </p:tgtEl>
                                      </p:cBhvr>
                                      <p:by x="100000" y="82350"/>
                                    </p:animScale>
                                  </p:childTnLst>
                                </p:cTn>
                              </p:par>
                              <p:par>
                                <p:cTn id="277" presetID="6" presetClass="emph" presetSubtype="0" decel="100000" fill="hold" grpId="3" nodeType="withEffect">
                                  <p:stCondLst>
                                    <p:cond delay="0"/>
                                  </p:stCondLst>
                                  <p:childTnLst>
                                    <p:animScale>
                                      <p:cBhvr>
                                        <p:cTn id="278" dur="1500" fill="hold"/>
                                        <p:tgtEl>
                                          <p:spTgt spid="158"/>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4" grpId="2" animBg="1"/>
      <p:bldP spid="144" grpId="3" animBg="1"/>
      <p:bldP spid="4" grpId="0" build="p"/>
      <p:bldP spid="11" grpId="0"/>
      <p:bldP spid="13" grpId="0" animBg="1"/>
      <p:bldP spid="34" grpId="0" animBg="1"/>
      <p:bldP spid="66" grpId="0" animBg="1"/>
      <p:bldP spid="67" grpId="0" animBg="1"/>
      <p:bldP spid="69" grpId="0" animBg="1"/>
      <p:bldP spid="70" grpId="0" animBg="1"/>
      <p:bldP spid="70" grpId="1" animBg="1"/>
      <p:bldP spid="70" grpId="2" animBg="1"/>
      <p:bldP spid="70" grpId="3" animBg="1"/>
      <p:bldP spid="73" grpId="0"/>
      <p:bldP spid="75" grpId="0" animBg="1"/>
      <p:bldP spid="79" grpId="0"/>
      <p:bldP spid="143" grpId="0" animBg="1"/>
      <p:bldP spid="143" grpId="1" animBg="1"/>
      <p:bldP spid="143" grpId="2" animBg="1"/>
      <p:bldP spid="143" grpId="3" animBg="1"/>
      <p:bldP spid="145" grpId="0" animBg="1"/>
      <p:bldP spid="145" grpId="1" animBg="1"/>
      <p:bldP spid="145" grpId="2" animBg="1"/>
      <p:bldP spid="145" grpId="3" animBg="1"/>
      <p:bldP spid="146" grpId="0" animBg="1"/>
      <p:bldP spid="146" grpId="1" animBg="1"/>
      <p:bldP spid="146" grpId="2" animBg="1"/>
      <p:bldP spid="146" grpId="3" animBg="1"/>
      <p:bldP spid="147" grpId="0" animBg="1"/>
      <p:bldP spid="147" grpId="1" animBg="1"/>
      <p:bldP spid="147" grpId="2" animBg="1"/>
      <p:bldP spid="147" grpId="3" animBg="1"/>
      <p:bldP spid="72" grpId="0" animBg="1"/>
      <p:bldP spid="72" grpId="1" animBg="1"/>
      <p:bldP spid="72" grpId="2" animBg="1"/>
      <p:bldP spid="72" grpId="3" animBg="1"/>
      <p:bldP spid="148" grpId="0" animBg="1"/>
      <p:bldP spid="148" grpId="1" animBg="1"/>
      <p:bldP spid="148" grpId="2" animBg="1"/>
      <p:bldP spid="148" grpId="3" animBg="1"/>
      <p:bldP spid="138" grpId="0" animBg="1"/>
      <p:bldP spid="138" grpId="1" animBg="1"/>
      <p:bldP spid="138" grpId="2" animBg="1"/>
      <p:bldP spid="138" grpId="3" animBg="1"/>
      <p:bldP spid="149" grpId="0" animBg="1"/>
      <p:bldP spid="149" grpId="1" animBg="1"/>
      <p:bldP spid="149" grpId="2" animBg="1"/>
      <p:bldP spid="149" grpId="3" animBg="1"/>
      <p:bldP spid="150" grpId="0" animBg="1"/>
      <p:bldP spid="150" grpId="1" animBg="1"/>
      <p:bldP spid="150" grpId="2" animBg="1"/>
      <p:bldP spid="150" grpId="3" animBg="1"/>
      <p:bldP spid="77" grpId="0" animBg="1"/>
      <p:bldP spid="77" grpId="1" animBg="1"/>
      <p:bldP spid="77" grpId="2" animBg="1"/>
      <p:bldP spid="77" grpId="3" animBg="1"/>
      <p:bldP spid="151" grpId="0" animBg="1"/>
      <p:bldP spid="151" grpId="1" animBg="1"/>
      <p:bldP spid="151" grpId="2" animBg="1"/>
      <p:bldP spid="151" grpId="3" animBg="1"/>
      <p:bldP spid="152" grpId="0" animBg="1"/>
      <p:bldP spid="152" grpId="1" animBg="1"/>
      <p:bldP spid="152" grpId="2" animBg="1"/>
      <p:bldP spid="152" grpId="3" animBg="1"/>
      <p:bldP spid="76" grpId="0" animBg="1"/>
      <p:bldP spid="76" grpId="1" animBg="1"/>
      <p:bldP spid="76" grpId="2" animBg="1"/>
      <p:bldP spid="76" grpId="3" animBg="1"/>
      <p:bldP spid="153" grpId="0" animBg="1"/>
      <p:bldP spid="153" grpId="1" animBg="1"/>
      <p:bldP spid="153" grpId="2" animBg="1"/>
      <p:bldP spid="153" grpId="3" animBg="1"/>
      <p:bldP spid="154" grpId="0" animBg="1"/>
      <p:bldP spid="154" grpId="1" animBg="1"/>
      <p:bldP spid="154" grpId="2" animBg="1"/>
      <p:bldP spid="154" grpId="3" animBg="1"/>
      <p:bldP spid="155" grpId="0" animBg="1"/>
      <p:bldP spid="155" grpId="1" animBg="1"/>
      <p:bldP spid="155" grpId="2" animBg="1"/>
      <p:bldP spid="155" grpId="3" animBg="1"/>
      <p:bldP spid="156" grpId="0" animBg="1"/>
      <p:bldP spid="156" grpId="1" animBg="1"/>
      <p:bldP spid="156" grpId="2" animBg="1"/>
      <p:bldP spid="156" grpId="3" animBg="1"/>
      <p:bldP spid="71" grpId="0" animBg="1"/>
      <p:bldP spid="71" grpId="1" animBg="1"/>
      <p:bldP spid="71" grpId="2" animBg="1"/>
      <p:bldP spid="71" grpId="3" animBg="1"/>
      <p:bldP spid="157" grpId="0" animBg="1"/>
      <p:bldP spid="157" grpId="1" animBg="1"/>
      <p:bldP spid="157" grpId="2" animBg="1"/>
      <p:bldP spid="157" grpId="3" animBg="1"/>
      <p:bldP spid="158" grpId="0" animBg="1"/>
      <p:bldP spid="158" grpId="1" animBg="1"/>
      <p:bldP spid="158" grpId="2" animBg="1"/>
      <p:bldP spid="158" grpId="3" animBg="1"/>
      <p:bldP spid="161" grpId="0"/>
      <p:bldP spid="1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294654" y="1209028"/>
            <a:ext cx="3878512"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Microservices </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in the wild</a:t>
            </a:r>
          </a:p>
        </p:txBody>
      </p:sp>
      <p:sp>
        <p:nvSpPr>
          <p:cNvPr id="98" name="TextBox 97"/>
          <p:cNvSpPr txBox="1"/>
          <p:nvPr/>
        </p:nvSpPr>
        <p:spPr>
          <a:xfrm>
            <a:off x="4293698"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Functions</a:t>
            </a:r>
            <a:b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br>
            <a:endPar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endParaRPr>
          </a:p>
        </p:txBody>
      </p:sp>
      <p:sp>
        <p:nvSpPr>
          <p:cNvPr id="99" name="TextBox 98"/>
          <p:cNvSpPr txBox="1"/>
          <p:nvPr/>
        </p:nvSpPr>
        <p:spPr>
          <a:xfrm>
            <a:off x="8289604" y="1209028"/>
            <a:ext cx="3872234" cy="5306072"/>
          </a:xfrm>
          <a:prstGeom prst="rect">
            <a:avLst/>
          </a:prstGeom>
          <a:solidFill>
            <a:schemeClr val="tx2"/>
          </a:solidFill>
        </p:spPr>
        <p:txBody>
          <a:bodyPr wrap="square" lIns="182880" tIns="146304" rIns="182880" bIns="146304" rtlCol="0">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59062">
                      <a:schemeClr val="bg1"/>
                    </a:gs>
                    <a:gs pos="53000">
                      <a:schemeClr val="bg1"/>
                    </a:gs>
                  </a:gsLst>
                  <a:lin ang="5400000" scaled="0"/>
                </a:gradFill>
                <a:effectLst/>
                <a:uLnTx/>
                <a:uFillTx/>
                <a:latin typeface="+mj-lt"/>
                <a:cs typeface="Segoe UI" panose="020B0502040204020203" pitchFamily="34" charset="0"/>
              </a:rPr>
              <a:t>Azure Service Fabric</a:t>
            </a:r>
          </a:p>
        </p:txBody>
      </p:sp>
      <p:sp>
        <p:nvSpPr>
          <p:cNvPr id="5" name="Title 2"/>
          <p:cNvSpPr>
            <a:spLocks noGrp="1"/>
          </p:cNvSpPr>
          <p:nvPr>
            <p:ph type="title"/>
          </p:nvPr>
        </p:nvSpPr>
        <p:spPr/>
        <p:txBody>
          <a:bodyPr/>
          <a:lstStyle/>
          <a:p>
            <a:r>
              <a:rPr lang="en-US" dirty="0"/>
              <a:t>Microservice tools and approaches</a:t>
            </a:r>
          </a:p>
        </p:txBody>
      </p:sp>
      <p:sp>
        <p:nvSpPr>
          <p:cNvPr id="9" name="Rectangle 8"/>
          <p:cNvSpPr/>
          <p:nvPr/>
        </p:nvSpPr>
        <p:spPr bwMode="auto">
          <a:xfrm>
            <a:off x="297793"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Build your own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Customizable, pick best of breed solutions</a:t>
            </a:r>
          </a:p>
        </p:txBody>
      </p:sp>
      <p:sp>
        <p:nvSpPr>
          <p:cNvPr id="4" name="Rectangle 3"/>
          <p:cNvSpPr/>
          <p:nvPr/>
        </p:nvSpPr>
        <p:spPr bwMode="auto">
          <a:xfrm>
            <a:off x="4293698"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Serverless microservices </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Quick ramp up, sub second metering, zero ops</a:t>
            </a:r>
          </a:p>
        </p:txBody>
      </p:sp>
      <p:sp>
        <p:nvSpPr>
          <p:cNvPr id="102" name="Rectangle 101"/>
          <p:cNvSpPr/>
          <p:nvPr/>
        </p:nvSpPr>
        <p:spPr bwMode="auto">
          <a:xfrm>
            <a:off x="36701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8289604" y="2278062"/>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Implication: Prescriptive microservices platform</a:t>
            </a: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9062">
                      <a:schemeClr val="bg1"/>
                    </a:gs>
                    <a:gs pos="53000">
                      <a:schemeClr val="bg1"/>
                    </a:gs>
                  </a:gsLst>
                  <a:lin ang="5400000" scaled="0"/>
                </a:gradFill>
                <a:effectLst/>
                <a:uLnTx/>
                <a:uFillTx/>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2980" y="4455981"/>
            <a:ext cx="3561860" cy="191051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358821"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052" name="Rectangle 2051"/>
          <p:cNvSpPr/>
          <p:nvPr/>
        </p:nvSpPr>
        <p:spPr bwMode="auto">
          <a:xfrm>
            <a:off x="436626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051" name="Picture 20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68783" y="4647495"/>
            <a:ext cx="2313876" cy="1799026"/>
          </a:xfrm>
          <a:prstGeom prst="rect">
            <a:avLst/>
          </a:prstGeom>
        </p:spPr>
      </p:pic>
      <p:sp>
        <p:nvSpPr>
          <p:cNvPr id="34" name="Rectangle: Rounded Corners 33"/>
          <p:cNvSpPr/>
          <p:nvPr/>
        </p:nvSpPr>
        <p:spPr bwMode="auto">
          <a:xfrm>
            <a:off x="4768973" y="4516737"/>
            <a:ext cx="2854840" cy="1818975"/>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TextBox 43"/>
          <p:cNvSpPr txBox="1"/>
          <p:nvPr/>
        </p:nvSpPr>
        <p:spPr>
          <a:xfrm>
            <a:off x="4999037" y="5815730"/>
            <a:ext cx="1018227" cy="4247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Event-driven</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scale</a:t>
            </a:r>
          </a:p>
        </p:txBody>
      </p:sp>
      <p:pic>
        <p:nvPicPr>
          <p:cNvPr id="45" name="Picture 44"/>
          <p:cNvPicPr>
            <a:picLocks noChangeAspect="1"/>
          </p:cNvPicPr>
          <p:nvPr/>
        </p:nvPicPr>
        <p:blipFill rotWithShape="1">
          <a:blip r:embed="rId5" cstate="print">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5146225" y="4526914"/>
            <a:ext cx="691012" cy="1408748"/>
          </a:xfrm>
          <a:prstGeom prst="rect">
            <a:avLst/>
          </a:prstGeom>
        </p:spPr>
      </p:pic>
      <p:grpSp>
        <p:nvGrpSpPr>
          <p:cNvPr id="35" name="Group 34"/>
          <p:cNvGrpSpPr/>
          <p:nvPr/>
        </p:nvGrpSpPr>
        <p:grpSpPr>
          <a:xfrm>
            <a:off x="6437293" y="4762210"/>
            <a:ext cx="760432" cy="1021052"/>
            <a:chOff x="14373205" y="2018938"/>
            <a:chExt cx="1233549" cy="1646563"/>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quot;Not Allowed&quot; Symbol 52"/>
            <p:cNvSpPr/>
            <p:nvPr/>
          </p:nvSpPr>
          <p:spPr bwMode="auto">
            <a:xfrm>
              <a:off x="14373205" y="2018938"/>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7" name="TextBox 46"/>
          <p:cNvSpPr txBox="1"/>
          <p:nvPr/>
        </p:nvSpPr>
        <p:spPr>
          <a:xfrm>
            <a:off x="6446837" y="5935662"/>
            <a:ext cx="694421" cy="258532"/>
          </a:xfrm>
          <a:prstGeom prst="rect">
            <a:avLst/>
          </a:prstGeom>
          <a:noFill/>
        </p:spPr>
        <p:txBody>
          <a:bodyPr wrap="none" lIns="91440" tIns="45720" rIns="91440" bIns="4572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No Ops</a:t>
            </a:r>
          </a:p>
        </p:txBody>
      </p:sp>
    </p:spTree>
    <p:extLst>
      <p:ext uri="{BB962C8B-B14F-4D97-AF65-F5344CB8AC3E}">
        <p14:creationId xmlns:p14="http://schemas.microsoft.com/office/powerpoint/2010/main" val="39915930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10043734"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891714" y="1433843"/>
            <a:ext cx="10483048" cy="1481175"/>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050278" y="6111486"/>
            <a:ext cx="1167100" cy="614761"/>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Azure</a:t>
            </a:r>
          </a:p>
        </p:txBody>
      </p:sp>
      <p:sp>
        <p:nvSpPr>
          <p:cNvPr id="137" name="Freeform 136"/>
          <p:cNvSpPr>
            <a:spLocks/>
          </p:cNvSpPr>
          <p:nvPr/>
        </p:nvSpPr>
        <p:spPr bwMode="auto">
          <a:xfrm>
            <a:off x="3810826" y="5058019"/>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38" name="TextBox 137"/>
          <p:cNvSpPr txBox="1"/>
          <p:nvPr/>
        </p:nvSpPr>
        <p:spPr>
          <a:xfrm>
            <a:off x="9500460" y="6073954"/>
            <a:ext cx="2841141" cy="620877"/>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Other Clouds</a:t>
            </a:r>
          </a:p>
        </p:txBody>
      </p:sp>
      <p:sp>
        <p:nvSpPr>
          <p:cNvPr id="139" name="Freeform 138"/>
          <p:cNvSpPr>
            <a:spLocks/>
          </p:cNvSpPr>
          <p:nvPr/>
        </p:nvSpPr>
        <p:spPr bwMode="auto">
          <a:xfrm>
            <a:off x="9686914" y="5037538"/>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0" name="TextBox 139"/>
          <p:cNvSpPr txBox="1"/>
          <p:nvPr/>
        </p:nvSpPr>
        <p:spPr>
          <a:xfrm>
            <a:off x="6412711" y="6073955"/>
            <a:ext cx="2511197" cy="101569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On Premise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ea typeface="MS PGothic" panose="020B0600070205080204" pitchFamily="34" charset="-128"/>
              </a:rPr>
              <a:t>Data centers</a:t>
            </a:r>
          </a:p>
        </p:txBody>
      </p:sp>
      <p:grpSp>
        <p:nvGrpSpPr>
          <p:cNvPr id="141" name="Group 8"/>
          <p:cNvGrpSpPr>
            <a:grpSpLocks noChangeAspect="1"/>
          </p:cNvGrpSpPr>
          <p:nvPr/>
        </p:nvGrpSpPr>
        <p:grpSpPr bwMode="auto">
          <a:xfrm>
            <a:off x="6719998" y="4651427"/>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grpSp>
      <p:sp>
        <p:nvSpPr>
          <p:cNvPr id="156" name="TextBox 155"/>
          <p:cNvSpPr txBox="1"/>
          <p:nvPr/>
        </p:nvSpPr>
        <p:spPr>
          <a:xfrm>
            <a:off x="782436" y="2982296"/>
            <a:ext cx="188147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Lifecycle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Management</a:t>
            </a:r>
          </a:p>
        </p:txBody>
      </p:sp>
      <p:sp>
        <p:nvSpPr>
          <p:cNvPr id="157" name="TextBox 156"/>
          <p:cNvSpPr txBox="1"/>
          <p:nvPr/>
        </p:nvSpPr>
        <p:spPr>
          <a:xfrm>
            <a:off x="3887151" y="3146971"/>
            <a:ext cx="1915934" cy="560837"/>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Orchestration</a:t>
            </a:r>
          </a:p>
        </p:txBody>
      </p:sp>
      <p:sp>
        <p:nvSpPr>
          <p:cNvPr id="158" name="TextBox 157"/>
          <p:cNvSpPr txBox="1"/>
          <p:nvPr/>
        </p:nvSpPr>
        <p:spPr>
          <a:xfrm>
            <a:off x="9788643" y="2990369"/>
            <a:ext cx="191593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Auto</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scaling</a:t>
            </a:r>
          </a:p>
        </p:txBody>
      </p:sp>
      <p:sp>
        <p:nvSpPr>
          <p:cNvPr id="159" name="TextBox 158"/>
          <p:cNvSpPr txBox="1"/>
          <p:nvPr/>
        </p:nvSpPr>
        <p:spPr>
          <a:xfrm>
            <a:off x="2430561" y="3006039"/>
            <a:ext cx="1623593" cy="84270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Always On</a:t>
            </a:r>
            <a:b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b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Availability</a:t>
            </a:r>
          </a:p>
        </p:txBody>
      </p:sp>
      <p:sp>
        <p:nvSpPr>
          <p:cNvPr id="160" name="TextBox 159"/>
          <p:cNvSpPr txBox="1"/>
          <p:nvPr/>
        </p:nvSpPr>
        <p:spPr>
          <a:xfrm>
            <a:off x="8524029" y="3003453"/>
            <a:ext cx="2036060"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Dev &amp; Ops Tooling</a:t>
            </a:r>
          </a:p>
        </p:txBody>
      </p:sp>
      <p:sp>
        <p:nvSpPr>
          <p:cNvPr id="161" name="TextBox 160"/>
          <p:cNvSpPr txBox="1"/>
          <p:nvPr/>
        </p:nvSpPr>
        <p:spPr>
          <a:xfrm>
            <a:off x="5509755" y="3000568"/>
            <a:ext cx="1886585"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Programming Models</a:t>
            </a:r>
          </a:p>
        </p:txBody>
      </p:sp>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Azure Service Fabric</a:t>
            </a:r>
          </a:p>
        </p:txBody>
      </p:sp>
      <p:pic>
        <p:nvPicPr>
          <p:cNvPr id="163" name="Picture 162" descr="2073251155_0451f31674.jpg"/>
          <p:cNvPicPr>
            <a:picLocks noChangeAspect="1"/>
          </p:cNvPicPr>
          <p:nvPr/>
        </p:nvPicPr>
        <p:blipFill>
          <a:blip r:embed="rId3" cstate="print">
            <a:extLst>
              <a:ext uri="{BEBA8EAE-BF5A-486C-A8C5-ECC9F3942E4B}">
                <a14:imgProps xmlns:a14="http://schemas.microsoft.com/office/drawing/2010/main">
                  <a14:imgLayer r:embed="rId4">
                    <a14:imgEffect>
                      <a14:backgroundRemoval t="9350" b="89431" l="3289" r="98355">
                        <a14:foregroundMark x1="3947" y1="19919" x2="5921" y2="29268"/>
                        <a14:foregroundMark x1="94737" y1="69919" x2="93750" y2="71545"/>
                        <a14:foregroundMark x1="98355" y1="72764" x2="98355" y2="72764"/>
                      </a14:backgroundRemoval>
                    </a14:imgEffect>
                  </a14:imgLayer>
                </a14:imgProps>
              </a:ext>
              <a:ext uri="{28A0092B-C50C-407E-A947-70E740481C1C}">
                <a14:useLocalDpi xmlns:a14="http://schemas.microsoft.com/office/drawing/2010/main"/>
              </a:ext>
            </a:extLst>
          </a:blip>
          <a:stretch>
            <a:fillRect/>
          </a:stretch>
        </p:blipFill>
        <p:spPr>
          <a:xfrm>
            <a:off x="1125389" y="5130410"/>
            <a:ext cx="1264129" cy="1019479"/>
          </a:xfrm>
          <a:prstGeom prst="rect">
            <a:avLst/>
          </a:prstGeom>
          <a:noFill/>
        </p:spPr>
      </p:pic>
      <p:sp>
        <p:nvSpPr>
          <p:cNvPr id="164" name="TextBox 163"/>
          <p:cNvSpPr txBox="1"/>
          <p:nvPr/>
        </p:nvSpPr>
        <p:spPr>
          <a:xfrm>
            <a:off x="975832" y="6196771"/>
            <a:ext cx="2126188" cy="602727"/>
          </a:xfrm>
          <a:prstGeom prst="rect">
            <a:avLst/>
          </a:prstGeom>
          <a:noFill/>
        </p:spPr>
        <p:txBody>
          <a:bodyPr wrap="square" lIns="175537" tIns="140429" rIns="175537" bIns="140429" rtlCol="0">
            <a:spAutoFit/>
          </a:bodyPr>
          <a:lstStyle/>
          <a:p>
            <a:pPr marL="0" marR="0" lvl="0" indent="0" defTabSz="895215"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a:ln>
                  <a:noFill/>
                </a:ln>
                <a:solidFill>
                  <a:sysClr val="windowText" lastClr="000000"/>
                </a:solidFill>
                <a:effectLst/>
                <a:uLnTx/>
                <a:uFillTx/>
                <a:ea typeface="MS PGothic" panose="020B0600070205080204" pitchFamily="34" charset="-128"/>
              </a:rPr>
              <a:t>Dev Box</a:t>
            </a:r>
          </a:p>
        </p:txBody>
      </p:sp>
      <p:pic>
        <p:nvPicPr>
          <p:cNvPr id="224" name="Picture 223"/>
          <p:cNvPicPr>
            <a:picLocks noChangeAspect="1"/>
          </p:cNvPicPr>
          <p:nvPr/>
        </p:nvPicPr>
        <p:blipFill>
          <a:blip r:embed="rId5"/>
          <a:stretch>
            <a:fillRect/>
          </a:stretch>
        </p:blipFill>
        <p:spPr>
          <a:xfrm>
            <a:off x="8832649" y="3973171"/>
            <a:ext cx="643542" cy="709972"/>
          </a:xfrm>
          <a:prstGeom prst="rect">
            <a:avLst/>
          </a:prstGeom>
        </p:spPr>
      </p:pic>
      <p:pic>
        <p:nvPicPr>
          <p:cNvPr id="226" name="Picture 225"/>
          <p:cNvPicPr>
            <a:picLocks noChangeAspect="1"/>
          </p:cNvPicPr>
          <p:nvPr/>
        </p:nvPicPr>
        <p:blipFill>
          <a:blip r:embed="rId6">
            <a:extLst>
              <a:ext uri="{BEBA8EAE-BF5A-486C-A8C5-ECC9F3942E4B}">
                <a14:imgProps xmlns:a14="http://schemas.microsoft.com/office/drawing/2010/main">
                  <a14:imgLayer r:embed="rId7">
                    <a14:imgEffect>
                      <a14:backgroundRemoval t="2235" b="100000" l="667" r="100000"/>
                    </a14:imgEffect>
                  </a14:imgLayer>
                </a14:imgProps>
              </a:ext>
            </a:extLst>
          </a:blip>
          <a:stretch>
            <a:fillRect/>
          </a:stretch>
        </p:blipFill>
        <p:spPr>
          <a:xfrm>
            <a:off x="2785097" y="3958255"/>
            <a:ext cx="758651" cy="905323"/>
          </a:xfrm>
          <a:prstGeom prst="rect">
            <a:avLst/>
          </a:prstGeom>
        </p:spPr>
      </p:pic>
      <p:sp>
        <p:nvSpPr>
          <p:cNvPr id="228" name="TextBox 227"/>
          <p:cNvSpPr txBox="1"/>
          <p:nvPr/>
        </p:nvSpPr>
        <p:spPr>
          <a:xfrm>
            <a:off x="7056873" y="3017994"/>
            <a:ext cx="1915934"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Health &amp; Monitoring</a:t>
            </a:r>
          </a:p>
        </p:txBody>
      </p:sp>
    </p:spTree>
    <p:extLst>
      <p:ext uri="{BB962C8B-B14F-4D97-AF65-F5344CB8AC3E}">
        <p14:creationId xmlns:p14="http://schemas.microsoft.com/office/powerpoint/2010/main" val="1644146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2077" y="0"/>
            <a:ext cx="10763264" cy="6994525"/>
          </a:xfrm>
          <a:prstGeom prst="rect">
            <a:avLst/>
          </a:prstGeom>
        </p:spPr>
      </p:pic>
      <p:sp>
        <p:nvSpPr>
          <p:cNvPr id="3" name="Title 2"/>
          <p:cNvSpPr txBox="1">
            <a:spLocks/>
          </p:cNvSpPr>
          <p:nvPr/>
        </p:nvSpPr>
        <p:spPr>
          <a:xfrm rot="16200000">
            <a:off x="-1946983" y="2899483"/>
            <a:ext cx="56475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Service Fabric Explorer</a:t>
            </a:r>
          </a:p>
        </p:txBody>
      </p:sp>
    </p:spTree>
    <p:extLst>
      <p:ext uri="{BB962C8B-B14F-4D97-AF65-F5344CB8AC3E}">
        <p14:creationId xmlns:p14="http://schemas.microsoft.com/office/powerpoint/2010/main" val="2494084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356477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pain points</a:t>
            </a:r>
          </a:p>
        </p:txBody>
      </p:sp>
      <p:graphicFrame>
        <p:nvGraphicFramePr>
          <p:cNvPr id="4" name="Diagram 3"/>
          <p:cNvGraphicFramePr/>
          <p:nvPr>
            <p:extLst/>
          </p:nvPr>
        </p:nvGraphicFramePr>
        <p:xfrm>
          <a:off x="274639" y="1058862"/>
          <a:ext cx="11963398"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8383873" y="6436052"/>
            <a:ext cx="378033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Source: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http://</a:t>
            </a:r>
            <a:r>
              <a:rPr kumimoji="0" lang="en-US" sz="1400" b="0" i="0" u="none" strike="noStrike" kern="0" cap="none" spc="0" normalizeH="0" baseline="0" noProof="0" err="1">
                <a:ln>
                  <a:noFill/>
                </a:ln>
                <a:solidFill>
                  <a:sysClr val="windowText" lastClr="000000"/>
                </a:solidFill>
                <a:effectLst/>
                <a:uLnTx/>
                <a:uFillTx/>
              </a:rPr>
              <a:t>www.slideshare.net</a:t>
            </a:r>
            <a:r>
              <a:rPr kumimoji="0" lang="en-US" sz="1400" b="0" i="0" u="none" strike="noStrike" kern="0" cap="none" spc="0" normalizeH="0" baseline="0" noProof="0">
                <a:ln>
                  <a:noFill/>
                </a:ln>
                <a:solidFill>
                  <a:sysClr val="windowText" lastClr="000000"/>
                </a:solidFill>
                <a:effectLst/>
                <a:uLnTx/>
                <a:uFillTx/>
              </a:rPr>
              <a:t>/</a:t>
            </a:r>
            <a:r>
              <a:rPr kumimoji="0" lang="en-US" sz="1400" b="0" i="0" u="none" strike="noStrike" kern="0" cap="none" spc="0" normalizeH="0" baseline="0" noProof="0" err="1">
                <a:ln>
                  <a:noFill/>
                </a:ln>
                <a:solidFill>
                  <a:sysClr val="windowText" lastClr="000000"/>
                </a:solidFill>
                <a:effectLst/>
                <a:uLnTx/>
                <a:uFillTx/>
              </a:rPr>
              <a:t>dotCloud</a:t>
            </a:r>
            <a:r>
              <a:rPr kumimoji="0" lang="en-US" sz="1400" b="0" i="0" u="none" strike="noStrike" kern="0" cap="none" spc="0" normalizeH="0" baseline="0" noProof="0">
                <a:ln>
                  <a:noFill/>
                </a:ln>
                <a:solidFill>
                  <a:sysClr val="windowText" lastClr="000000"/>
                </a:solidFill>
                <a:effectLst/>
                <a:uLnTx/>
                <a:uFillTx/>
              </a:rPr>
              <a:t>/why-</a:t>
            </a:r>
            <a:r>
              <a:rPr kumimoji="0" lang="en-US" sz="1400" b="0" i="0" u="none" strike="noStrike" kern="0" cap="none" spc="0" normalizeH="0" baseline="0" noProof="0" err="1">
                <a:ln>
                  <a:noFill/>
                </a:ln>
                <a:solidFill>
                  <a:sysClr val="windowText" lastClr="000000"/>
                </a:solidFill>
                <a:effectLst/>
                <a:uLnTx/>
                <a:uFillTx/>
              </a:rPr>
              <a:t>docker</a:t>
            </a:r>
            <a:endParaRPr kumimoji="0" lang="en-US" sz="14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66416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06164" y="3263900"/>
            <a:ext cx="7226513" cy="3530600"/>
          </a:xfrm>
          <a:prstGeom prst="rect">
            <a:avLst/>
          </a:prstGeom>
        </p:spPr>
      </p:pic>
      <p:sp>
        <p:nvSpPr>
          <p:cNvPr id="3" name="Title 2"/>
          <p:cNvSpPr>
            <a:spLocks noGrp="1"/>
          </p:cNvSpPr>
          <p:nvPr>
            <p:ph type="title"/>
          </p:nvPr>
        </p:nvSpPr>
        <p:spPr/>
        <p:txBody>
          <a:bodyPr/>
          <a:lstStyle/>
          <a:p>
            <a:r>
              <a:rPr lang="en-US" dirty="0"/>
              <a:t>Why not just Virtualize?</a:t>
            </a:r>
          </a:p>
        </p:txBody>
      </p:sp>
      <p:graphicFrame>
        <p:nvGraphicFramePr>
          <p:cNvPr id="5" name="Diagram 4"/>
          <p:cNvGraphicFramePr/>
          <p:nvPr>
            <p:extLst/>
          </p:nvPr>
        </p:nvGraphicFramePr>
        <p:xfrm>
          <a:off x="586847" y="1089201"/>
          <a:ext cx="10436754" cy="21746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68232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container revolution</a:t>
            </a:r>
          </a:p>
        </p:txBody>
      </p:sp>
      <p:sp>
        <p:nvSpPr>
          <p:cNvPr id="5" name="TextBox 4"/>
          <p:cNvSpPr txBox="1"/>
          <p:nvPr/>
        </p:nvSpPr>
        <p:spPr>
          <a:xfrm>
            <a:off x="10306103" y="1750580"/>
            <a:ext cx="1592230" cy="96022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p:txBody>
      </p:sp>
      <p:grpSp>
        <p:nvGrpSpPr>
          <p:cNvPr id="4" name="Group 3"/>
          <p:cNvGrpSpPr/>
          <p:nvPr/>
        </p:nvGrpSpPr>
        <p:grpSpPr>
          <a:xfrm>
            <a:off x="7538763" y="4208239"/>
            <a:ext cx="4525844" cy="1917949"/>
            <a:chOff x="7538763" y="4208239"/>
            <a:chExt cx="4525844" cy="1917949"/>
          </a:xfrm>
        </p:grpSpPr>
        <p:sp>
          <p:nvSpPr>
            <p:cNvPr id="7" name="TextBox 6"/>
            <p:cNvSpPr txBox="1"/>
            <p:nvPr/>
          </p:nvSpPr>
          <p:spPr>
            <a:xfrm>
              <a:off x="10139828" y="5358035"/>
              <a:ext cx="1924779" cy="634440"/>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Containers</a:t>
              </a:r>
            </a:p>
          </p:txBody>
        </p:sp>
        <p:grpSp>
          <p:nvGrpSpPr>
            <p:cNvPr id="156" name="Group 155"/>
            <p:cNvGrpSpPr/>
            <p:nvPr/>
          </p:nvGrpSpPr>
          <p:grpSpPr>
            <a:xfrm>
              <a:off x="7538763" y="4208239"/>
              <a:ext cx="2081411" cy="1917949"/>
              <a:chOff x="7793848" y="3705726"/>
              <a:chExt cx="2601435" cy="2397134"/>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154" name="Group 153"/>
              <p:cNvGrpSpPr/>
              <p:nvPr/>
            </p:nvGrpSpPr>
            <p:grpSpPr>
              <a:xfrm>
                <a:off x="8061554" y="4035051"/>
                <a:ext cx="2080335" cy="1251627"/>
                <a:chOff x="7438653" y="929622"/>
                <a:chExt cx="2080335" cy="1251627"/>
              </a:xfrm>
            </p:grpSpPr>
            <p:grpSp>
              <p:nvGrpSpPr>
                <p:cNvPr id="54" name="Group 53"/>
                <p:cNvGrpSpPr/>
                <p:nvPr/>
              </p:nvGrpSpPr>
              <p:grpSpPr>
                <a:xfrm>
                  <a:off x="8267361" y="929622"/>
                  <a:ext cx="1251627" cy="1251627"/>
                  <a:chOff x="2401519" y="3796294"/>
                  <a:chExt cx="1251627" cy="1251627"/>
                </a:xfrm>
                <a:solidFill>
                  <a:srgbClr val="00BBF1"/>
                </a:solidFill>
              </p:grpSpPr>
              <p:sp>
                <p:nvSpPr>
                  <p:cNvPr id="91" name="Rectangle 9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2" name="Group 91"/>
                  <p:cNvGrpSpPr/>
                  <p:nvPr/>
                </p:nvGrpSpPr>
                <p:grpSpPr>
                  <a:xfrm rot="5400000">
                    <a:off x="2826165" y="3789948"/>
                    <a:ext cx="402336" cy="1251627"/>
                    <a:chOff x="2838275" y="3789948"/>
                    <a:chExt cx="402336" cy="1194231"/>
                  </a:xfrm>
                  <a:grpFill/>
                </p:grpSpPr>
                <p:cxnSp>
                  <p:nvCxnSpPr>
                    <p:cNvPr id="96" name="Straight Connector 9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7" name="Straight Connector 9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93" name="Group 92"/>
                  <p:cNvGrpSpPr/>
                  <p:nvPr/>
                </p:nvGrpSpPr>
                <p:grpSpPr>
                  <a:xfrm>
                    <a:off x="2826165" y="3796294"/>
                    <a:ext cx="402336" cy="1251627"/>
                    <a:chOff x="2838275" y="3789948"/>
                    <a:chExt cx="402336" cy="1194231"/>
                  </a:xfrm>
                  <a:grpFill/>
                </p:grpSpPr>
                <p:cxnSp>
                  <p:nvCxnSpPr>
                    <p:cNvPr id="94" name="Straight Connector 9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5" name="Straight Connector 9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55" name="Group 54"/>
                <p:cNvGrpSpPr/>
                <p:nvPr/>
              </p:nvGrpSpPr>
              <p:grpSpPr>
                <a:xfrm>
                  <a:off x="8393804" y="1032472"/>
                  <a:ext cx="195714" cy="219632"/>
                  <a:chOff x="2304394" y="2806764"/>
                  <a:chExt cx="203894" cy="228812"/>
                </a:xfrm>
                <a:solidFill>
                  <a:srgbClr val="002060"/>
                </a:solidFill>
              </p:grpSpPr>
              <p:sp>
                <p:nvSpPr>
                  <p:cNvPr id="8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6" name="Group 55"/>
                <p:cNvGrpSpPr/>
                <p:nvPr/>
              </p:nvGrpSpPr>
              <p:grpSpPr>
                <a:xfrm>
                  <a:off x="8805917" y="1032472"/>
                  <a:ext cx="195714" cy="219632"/>
                  <a:chOff x="2304394" y="2806764"/>
                  <a:chExt cx="203894" cy="228812"/>
                </a:xfrm>
                <a:solidFill>
                  <a:srgbClr val="002060"/>
                </a:solidFill>
              </p:grpSpPr>
              <p:sp>
                <p:nvSpPr>
                  <p:cNvPr id="8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7" name="Group 56"/>
                <p:cNvGrpSpPr/>
                <p:nvPr/>
              </p:nvGrpSpPr>
              <p:grpSpPr>
                <a:xfrm>
                  <a:off x="9216692" y="1032472"/>
                  <a:ext cx="195714" cy="219632"/>
                  <a:chOff x="2304394" y="2806764"/>
                  <a:chExt cx="203894" cy="228812"/>
                </a:xfrm>
                <a:solidFill>
                  <a:srgbClr val="002060"/>
                </a:solidFill>
              </p:grpSpPr>
              <p:sp>
                <p:nvSpPr>
                  <p:cNvPr id="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8" name="Group 57"/>
                <p:cNvGrpSpPr/>
                <p:nvPr/>
              </p:nvGrpSpPr>
              <p:grpSpPr>
                <a:xfrm>
                  <a:off x="8393804" y="1423983"/>
                  <a:ext cx="195714" cy="219632"/>
                  <a:chOff x="2304394" y="2806764"/>
                  <a:chExt cx="203894" cy="228812"/>
                </a:xfrm>
                <a:solidFill>
                  <a:srgbClr val="002060"/>
                </a:solidFill>
              </p:grpSpPr>
              <p:sp>
                <p:nvSpPr>
                  <p:cNvPr id="7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9" name="Group 58"/>
                <p:cNvGrpSpPr/>
                <p:nvPr/>
              </p:nvGrpSpPr>
              <p:grpSpPr>
                <a:xfrm>
                  <a:off x="8805917" y="1423983"/>
                  <a:ext cx="195714" cy="219632"/>
                  <a:chOff x="2304394" y="2806764"/>
                  <a:chExt cx="203894" cy="228812"/>
                </a:xfrm>
                <a:solidFill>
                  <a:srgbClr val="002060"/>
                </a:solidFill>
              </p:grpSpPr>
              <p:sp>
                <p:nvSpPr>
                  <p:cNvPr id="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0" name="Group 59"/>
                <p:cNvGrpSpPr/>
                <p:nvPr/>
              </p:nvGrpSpPr>
              <p:grpSpPr>
                <a:xfrm>
                  <a:off x="9216692" y="1423983"/>
                  <a:ext cx="195714" cy="219632"/>
                  <a:chOff x="2304394" y="2806764"/>
                  <a:chExt cx="203894" cy="228812"/>
                </a:xfrm>
                <a:solidFill>
                  <a:srgbClr val="002060"/>
                </a:solidFill>
              </p:grpSpPr>
              <p:sp>
                <p:nvSpPr>
                  <p:cNvPr id="7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8393804" y="1862196"/>
                  <a:ext cx="195714" cy="219632"/>
                  <a:chOff x="2304394" y="2806764"/>
                  <a:chExt cx="203894" cy="228812"/>
                </a:xfrm>
                <a:solidFill>
                  <a:srgbClr val="002060"/>
                </a:solidFill>
              </p:grpSpPr>
              <p:sp>
                <p:nvSpPr>
                  <p:cNvPr id="7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1"/>
                <p:cNvGrpSpPr/>
                <p:nvPr/>
              </p:nvGrpSpPr>
              <p:grpSpPr>
                <a:xfrm>
                  <a:off x="8805917" y="1862196"/>
                  <a:ext cx="195714" cy="219632"/>
                  <a:chOff x="2304394" y="2806764"/>
                  <a:chExt cx="203894" cy="228812"/>
                </a:xfrm>
                <a:solidFill>
                  <a:srgbClr val="002060"/>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3" name="Group 62"/>
                <p:cNvGrpSpPr/>
                <p:nvPr/>
              </p:nvGrpSpPr>
              <p:grpSpPr>
                <a:xfrm>
                  <a:off x="9216692" y="1862196"/>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98" name="Group 97"/>
                <p:cNvGrpSpPr/>
                <p:nvPr/>
              </p:nvGrpSpPr>
              <p:grpSpPr>
                <a:xfrm>
                  <a:off x="7438653" y="929622"/>
                  <a:ext cx="1251627" cy="1251627"/>
                  <a:chOff x="2401519" y="3796294"/>
                  <a:chExt cx="1251627" cy="1251627"/>
                </a:xfrm>
                <a:solidFill>
                  <a:srgbClr val="00BBF1"/>
                </a:solidFill>
              </p:grpSpPr>
              <p:sp>
                <p:nvSpPr>
                  <p:cNvPr id="99" name="Rectangle 98"/>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00" name="Group 99"/>
                  <p:cNvGrpSpPr/>
                  <p:nvPr/>
                </p:nvGrpSpPr>
                <p:grpSpPr>
                  <a:xfrm rot="5400000">
                    <a:off x="2826165" y="3789948"/>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1" name="Group 100"/>
                  <p:cNvGrpSpPr/>
                  <p:nvPr/>
                </p:nvGrpSpPr>
                <p:grpSpPr>
                  <a:xfrm>
                    <a:off x="2826165" y="3796294"/>
                    <a:ext cx="402336" cy="1251627"/>
                    <a:chOff x="2838275" y="3789948"/>
                    <a:chExt cx="402336" cy="1194231"/>
                  </a:xfrm>
                  <a:grpFill/>
                </p:grpSpPr>
                <p:cxnSp>
                  <p:nvCxnSpPr>
                    <p:cNvPr id="102" name="Straight Connector 10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3" name="Straight Connector 10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06" name="Group 105"/>
                <p:cNvGrpSpPr/>
                <p:nvPr/>
              </p:nvGrpSpPr>
              <p:grpSpPr>
                <a:xfrm>
                  <a:off x="7969086" y="1034758"/>
                  <a:ext cx="195714" cy="219632"/>
                  <a:chOff x="2304394" y="2806764"/>
                  <a:chExt cx="203894" cy="228812"/>
                </a:xfrm>
                <a:solidFill>
                  <a:srgbClr val="002060"/>
                </a:solidFill>
              </p:grpSpPr>
              <p:sp>
                <p:nvSpPr>
                  <p:cNvPr id="10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0" name="Group 109"/>
                <p:cNvGrpSpPr/>
                <p:nvPr/>
              </p:nvGrpSpPr>
              <p:grpSpPr>
                <a:xfrm>
                  <a:off x="8381199" y="1034758"/>
                  <a:ext cx="195714" cy="219632"/>
                  <a:chOff x="2304394" y="2806764"/>
                  <a:chExt cx="203894" cy="228812"/>
                </a:xfrm>
                <a:solidFill>
                  <a:srgbClr val="002060"/>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4" name="Group 113"/>
                <p:cNvGrpSpPr/>
                <p:nvPr/>
              </p:nvGrpSpPr>
              <p:grpSpPr>
                <a:xfrm>
                  <a:off x="8791974" y="1034758"/>
                  <a:ext cx="195714" cy="219632"/>
                  <a:chOff x="2304394" y="2806764"/>
                  <a:chExt cx="203894" cy="228812"/>
                </a:xfrm>
                <a:solidFill>
                  <a:srgbClr val="002060"/>
                </a:solidFill>
              </p:grpSpPr>
              <p:sp>
                <p:nvSpPr>
                  <p:cNvPr id="1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18" name="Group 117"/>
                <p:cNvGrpSpPr/>
                <p:nvPr/>
              </p:nvGrpSpPr>
              <p:grpSpPr>
                <a:xfrm>
                  <a:off x="7969086" y="1426269"/>
                  <a:ext cx="195714" cy="219632"/>
                  <a:chOff x="2304394" y="2806764"/>
                  <a:chExt cx="203894" cy="228812"/>
                </a:xfrm>
                <a:solidFill>
                  <a:srgbClr val="002060"/>
                </a:solidFill>
              </p:grpSpPr>
              <p:sp>
                <p:nvSpPr>
                  <p:cNvPr id="1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2" name="Group 121"/>
                <p:cNvGrpSpPr/>
                <p:nvPr/>
              </p:nvGrpSpPr>
              <p:grpSpPr>
                <a:xfrm>
                  <a:off x="8381199" y="1426269"/>
                  <a:ext cx="195714" cy="219632"/>
                  <a:chOff x="2304394" y="2806764"/>
                  <a:chExt cx="203894" cy="228812"/>
                </a:xfrm>
                <a:solidFill>
                  <a:srgbClr val="002060"/>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6" name="Group 125"/>
                <p:cNvGrpSpPr/>
                <p:nvPr/>
              </p:nvGrpSpPr>
              <p:grpSpPr>
                <a:xfrm>
                  <a:off x="8791974" y="1426269"/>
                  <a:ext cx="195714" cy="219632"/>
                  <a:chOff x="2304394" y="2806764"/>
                  <a:chExt cx="203894" cy="228812"/>
                </a:xfrm>
                <a:solidFill>
                  <a:srgbClr val="002060"/>
                </a:solidFill>
              </p:grpSpPr>
              <p:sp>
                <p:nvSpPr>
                  <p:cNvPr id="12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0" name="Group 129"/>
                <p:cNvGrpSpPr/>
                <p:nvPr/>
              </p:nvGrpSpPr>
              <p:grpSpPr>
                <a:xfrm>
                  <a:off x="7969086" y="1864482"/>
                  <a:ext cx="195714" cy="219632"/>
                  <a:chOff x="2304394" y="2806764"/>
                  <a:chExt cx="203894" cy="228812"/>
                </a:xfrm>
                <a:solidFill>
                  <a:srgbClr val="002060"/>
                </a:solidFill>
              </p:grpSpPr>
              <p:sp>
                <p:nvSpPr>
                  <p:cNvPr id="1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4" name="Group 133"/>
                <p:cNvGrpSpPr/>
                <p:nvPr/>
              </p:nvGrpSpPr>
              <p:grpSpPr>
                <a:xfrm>
                  <a:off x="8381199" y="1864482"/>
                  <a:ext cx="195714" cy="219632"/>
                  <a:chOff x="2304394" y="2806764"/>
                  <a:chExt cx="203894" cy="228812"/>
                </a:xfrm>
                <a:solidFill>
                  <a:srgbClr val="002060"/>
                </a:solidFill>
              </p:grpSpPr>
              <p:sp>
                <p:nvSpPr>
                  <p:cNvPr id="13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8" name="Group 137"/>
                <p:cNvGrpSpPr/>
                <p:nvPr/>
              </p:nvGrpSpPr>
              <p:grpSpPr>
                <a:xfrm>
                  <a:off x="8791974" y="1864482"/>
                  <a:ext cx="195714" cy="219632"/>
                  <a:chOff x="2304394" y="2806764"/>
                  <a:chExt cx="203894" cy="228812"/>
                </a:xfrm>
                <a:solidFill>
                  <a:srgbClr val="002060"/>
                </a:solidFill>
              </p:grpSpPr>
              <p:sp>
                <p:nvSpPr>
                  <p:cNvPr id="1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2" name="Group 141"/>
                <p:cNvGrpSpPr/>
                <p:nvPr/>
              </p:nvGrpSpPr>
              <p:grpSpPr>
                <a:xfrm>
                  <a:off x="7564275" y="1042255"/>
                  <a:ext cx="195714" cy="219632"/>
                  <a:chOff x="2304394" y="2806764"/>
                  <a:chExt cx="203894" cy="228812"/>
                </a:xfrm>
                <a:solidFill>
                  <a:srgbClr val="002060"/>
                </a:solidFill>
              </p:grpSpPr>
              <p:sp>
                <p:nvSpPr>
                  <p:cNvPr id="1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46" name="Group 145"/>
                <p:cNvGrpSpPr/>
                <p:nvPr/>
              </p:nvGrpSpPr>
              <p:grpSpPr>
                <a:xfrm>
                  <a:off x="7564275" y="1433766"/>
                  <a:ext cx="195714" cy="219632"/>
                  <a:chOff x="2304394" y="2806764"/>
                  <a:chExt cx="203894" cy="228812"/>
                </a:xfrm>
                <a:solidFill>
                  <a:srgbClr val="002060"/>
                </a:solidFill>
              </p:grpSpPr>
              <p:sp>
                <p:nvSpPr>
                  <p:cNvPr id="1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50" name="Group 149"/>
                <p:cNvGrpSpPr/>
                <p:nvPr/>
              </p:nvGrpSpPr>
              <p:grpSpPr>
                <a:xfrm>
                  <a:off x="7564275" y="1871979"/>
                  <a:ext cx="195714" cy="219632"/>
                  <a:chOff x="2304394" y="2806764"/>
                  <a:chExt cx="203894" cy="228812"/>
                </a:xfrm>
                <a:solidFill>
                  <a:srgbClr val="002060"/>
                </a:solidFill>
              </p:grpSpPr>
              <p:sp>
                <p:nvSpPr>
                  <p:cNvPr id="15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sp>
          <p:nvSpPr>
            <p:cNvPr id="157" name="TextBox 156"/>
            <p:cNvSpPr txBox="1"/>
            <p:nvPr/>
          </p:nvSpPr>
          <p:spPr>
            <a:xfrm>
              <a:off x="10288749" y="4302511"/>
              <a:ext cx="1592230" cy="1286464"/>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Virtual machine</a:t>
              </a:r>
            </a:p>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a:t>
              </a:r>
            </a:p>
          </p:txBody>
        </p:sp>
      </p:grpSp>
      <p:grpSp>
        <p:nvGrpSpPr>
          <p:cNvPr id="169" name="Group 168"/>
          <p:cNvGrpSpPr/>
          <p:nvPr/>
        </p:nvGrpSpPr>
        <p:grpSpPr>
          <a:xfrm>
            <a:off x="563177" y="1324900"/>
            <a:ext cx="5811392" cy="979614"/>
            <a:chOff x="562375" y="1324591"/>
            <a:chExt cx="5812216" cy="979753"/>
          </a:xfrm>
        </p:grpSpPr>
        <p:sp>
          <p:nvSpPr>
            <p:cNvPr id="158" name="Oval 157"/>
            <p:cNvSpPr/>
            <p:nvPr/>
          </p:nvSpPr>
          <p:spPr bwMode="auto">
            <a:xfrm>
              <a:off x="562375" y="1443763"/>
              <a:ext cx="871247" cy="8605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1433623" y="1324591"/>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Standard image format for portability across environments</a:t>
              </a:r>
            </a:p>
          </p:txBody>
        </p:sp>
      </p:grpSp>
      <p:grpSp>
        <p:nvGrpSpPr>
          <p:cNvPr id="168" name="Group 167"/>
          <p:cNvGrpSpPr/>
          <p:nvPr/>
        </p:nvGrpSpPr>
        <p:grpSpPr>
          <a:xfrm>
            <a:off x="563179" y="2591552"/>
            <a:ext cx="5811391" cy="973456"/>
            <a:chOff x="562376" y="2591422"/>
            <a:chExt cx="5812215" cy="973594"/>
          </a:xfrm>
        </p:grpSpPr>
        <p:sp>
          <p:nvSpPr>
            <p:cNvPr id="159" name="Oval 158"/>
            <p:cNvSpPr/>
            <p:nvPr/>
          </p:nvSpPr>
          <p:spPr bwMode="auto">
            <a:xfrm>
              <a:off x="562376" y="2631412"/>
              <a:ext cx="871246" cy="8802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TextBox 162"/>
            <p:cNvSpPr txBox="1"/>
            <p:nvPr/>
          </p:nvSpPr>
          <p:spPr>
            <a:xfrm>
              <a:off x="1433623" y="2591422"/>
              <a:ext cx="4940968" cy="973594"/>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VM-independence for efficiency, scalability and resilience</a:t>
              </a:r>
            </a:p>
          </p:txBody>
        </p:sp>
      </p:grpSp>
      <p:grpSp>
        <p:nvGrpSpPr>
          <p:cNvPr id="167" name="Group 166"/>
          <p:cNvGrpSpPr/>
          <p:nvPr/>
        </p:nvGrpSpPr>
        <p:grpSpPr>
          <a:xfrm>
            <a:off x="575170" y="3885091"/>
            <a:ext cx="5789132" cy="960220"/>
            <a:chOff x="574369" y="3885144"/>
            <a:chExt cx="5789953" cy="960356"/>
          </a:xfrm>
        </p:grpSpPr>
        <p:sp>
          <p:nvSpPr>
            <p:cNvPr id="160" name="Oval 159"/>
            <p:cNvSpPr/>
            <p:nvPr/>
          </p:nvSpPr>
          <p:spPr bwMode="auto">
            <a:xfrm>
              <a:off x="574369" y="3951815"/>
              <a:ext cx="859253" cy="864359"/>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4" name="TextBox 163"/>
            <p:cNvSpPr txBox="1"/>
            <p:nvPr/>
          </p:nvSpPr>
          <p:spPr>
            <a:xfrm>
              <a:off x="1423354" y="3885144"/>
              <a:ext cx="4940968" cy="960356"/>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Lightweight and agile for Cloud Native apps</a:t>
              </a:r>
            </a:p>
          </p:txBody>
        </p:sp>
      </p:grpSp>
      <p:grpSp>
        <p:nvGrpSpPr>
          <p:cNvPr id="166" name="Group 165"/>
          <p:cNvGrpSpPr/>
          <p:nvPr/>
        </p:nvGrpSpPr>
        <p:grpSpPr>
          <a:xfrm>
            <a:off x="552531" y="5105738"/>
            <a:ext cx="5811391" cy="1292619"/>
            <a:chOff x="562376" y="5251657"/>
            <a:chExt cx="5812215" cy="1292802"/>
          </a:xfrm>
        </p:grpSpPr>
        <p:sp>
          <p:nvSpPr>
            <p:cNvPr id="161" name="Oval 160"/>
            <p:cNvSpPr/>
            <p:nvPr/>
          </p:nvSpPr>
          <p:spPr bwMode="auto">
            <a:xfrm>
              <a:off x="562376" y="5429899"/>
              <a:ext cx="867342" cy="86890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5" name="TextBox 164"/>
            <p:cNvSpPr txBox="1"/>
            <p:nvPr/>
          </p:nvSpPr>
          <p:spPr>
            <a:xfrm>
              <a:off x="1433623" y="5251657"/>
              <a:ext cx="4940968" cy="1292802"/>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Rich ecosystem of images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with tools for development </a:t>
              </a:r>
              <a:b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2400" b="1" i="0" u="none" strike="noStrike" kern="0" cap="none" spc="0" normalizeH="0" baseline="0" noProof="0">
                  <a:ln>
                    <a:noFill/>
                  </a:ln>
                  <a:gradFill>
                    <a:gsLst>
                      <a:gs pos="2917">
                        <a:schemeClr val="tx1"/>
                      </a:gs>
                      <a:gs pos="30000">
                        <a:schemeClr val="tx1"/>
                      </a:gs>
                    </a:gsLst>
                    <a:lin ang="5400000" scaled="0"/>
                  </a:gradFill>
                  <a:effectLst/>
                  <a:uLnTx/>
                  <a:uFillTx/>
                </a:rPr>
                <a:t>and</a:t>
              </a: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 operations</a:t>
              </a:r>
            </a:p>
          </p:txBody>
        </p:sp>
      </p:grpSp>
      <p:pic>
        <p:nvPicPr>
          <p:cNvPr id="170" name="Picture 16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1201" y="1546586"/>
            <a:ext cx="745808" cy="665900"/>
          </a:xfrm>
          <a:prstGeom prst="rect">
            <a:avLst/>
          </a:prstGeom>
        </p:spPr>
      </p:pic>
      <p:grpSp>
        <p:nvGrpSpPr>
          <p:cNvPr id="179" name="Group 178"/>
          <p:cNvGrpSpPr/>
          <p:nvPr/>
        </p:nvGrpSpPr>
        <p:grpSpPr>
          <a:xfrm>
            <a:off x="794531" y="4151011"/>
            <a:ext cx="427088" cy="428283"/>
            <a:chOff x="4828675" y="6208161"/>
            <a:chExt cx="427149" cy="428343"/>
          </a:xfrm>
          <a:solidFill>
            <a:schemeClr val="bg2"/>
          </a:solidFill>
        </p:grpSpPr>
        <p:sp>
          <p:nvSpPr>
            <p:cNvPr id="171" name="Rectangle 170"/>
            <p:cNvSpPr/>
            <p:nvPr/>
          </p:nvSpPr>
          <p:spPr bwMode="auto">
            <a:xfrm>
              <a:off x="4828675" y="621192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2" name="Rectangle 171"/>
            <p:cNvSpPr/>
            <p:nvPr/>
          </p:nvSpPr>
          <p:spPr bwMode="auto">
            <a:xfrm>
              <a:off x="4935941" y="6318913"/>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3" name="Rectangle 172"/>
            <p:cNvSpPr/>
            <p:nvPr/>
          </p:nvSpPr>
          <p:spPr bwMode="auto">
            <a:xfrm>
              <a:off x="5041292" y="6425906"/>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4" name="Rectangle 173"/>
            <p:cNvSpPr/>
            <p:nvPr/>
          </p:nvSpPr>
          <p:spPr bwMode="auto">
            <a:xfrm>
              <a:off x="5148558" y="652914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5" name="Rectangle 174"/>
            <p:cNvSpPr/>
            <p:nvPr/>
          </p:nvSpPr>
          <p:spPr bwMode="auto">
            <a:xfrm>
              <a:off x="4828675" y="642218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6" name="Rectangle 175"/>
            <p:cNvSpPr/>
            <p:nvPr/>
          </p:nvSpPr>
          <p:spPr bwMode="auto">
            <a:xfrm>
              <a:off x="4934026" y="652951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7" name="Rectangle 176"/>
            <p:cNvSpPr/>
            <p:nvPr/>
          </p:nvSpPr>
          <p:spPr bwMode="auto">
            <a:xfrm>
              <a:off x="5041292" y="620816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8" name="Rectangle 177"/>
            <p:cNvSpPr/>
            <p:nvPr/>
          </p:nvSpPr>
          <p:spPr bwMode="auto">
            <a:xfrm>
              <a:off x="5148558" y="6311395"/>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184" name="Picture 1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1073" y="2851326"/>
            <a:ext cx="420651" cy="428587"/>
          </a:xfrm>
          <a:prstGeom prst="rect">
            <a:avLst/>
          </a:prstGeom>
        </p:spPr>
      </p:pic>
      <p:pic>
        <p:nvPicPr>
          <p:cNvPr id="186" name="Picture 185"/>
          <p:cNvPicPr>
            <a:picLocks noChangeAspect="1"/>
          </p:cNvPicPr>
          <p:nvPr/>
        </p:nvPicPr>
        <p:blipFill>
          <a:blip r:embed="rId7" cstate="print">
            <a:lum bright="70000" contrast="-70000"/>
            <a:extLst>
              <a:ext uri="{28A0092B-C50C-407E-A947-70E740481C1C}">
                <a14:useLocalDpi xmlns:a14="http://schemas.microsoft.com/office/drawing/2010/main"/>
              </a:ext>
            </a:extLst>
          </a:blip>
          <a:stretch>
            <a:fillRect/>
          </a:stretch>
        </p:blipFill>
        <p:spPr>
          <a:xfrm>
            <a:off x="756351" y="5533060"/>
            <a:ext cx="481987" cy="404066"/>
          </a:xfrm>
          <a:prstGeom prst="rect">
            <a:avLst/>
          </a:prstGeom>
        </p:spPr>
      </p:pic>
      <p:pic>
        <p:nvPicPr>
          <p:cNvPr id="155" name="Picture 15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32079" y="1677491"/>
            <a:ext cx="2070709" cy="1908089"/>
          </a:xfrm>
          <a:prstGeom prst="rect">
            <a:avLst/>
          </a:prstGeom>
        </p:spPr>
      </p:pic>
    </p:spTree>
    <p:extLst>
      <p:ext uri="{BB962C8B-B14F-4D97-AF65-F5344CB8AC3E}">
        <p14:creationId xmlns:p14="http://schemas.microsoft.com/office/powerpoint/2010/main" val="33911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00128 -0.36837 L 3.72734E-7 1.85656E-6 " pathEditMode="relative" rAng="0" ptsTypes="AA">
                                      <p:cBhvr>
                                        <p:cTn id="8" dur="2000" fill="hold"/>
                                        <p:tgtEl>
                                          <p:spTgt spid="4"/>
                                        </p:tgtEl>
                                        <p:attrNameLst>
                                          <p:attrName>ppt_x</p:attrName>
                                          <p:attrName>ppt_y</p:attrName>
                                        </p:attrNameLst>
                                      </p:cBhvr>
                                      <p:rCtr x="0" y="18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211263"/>
            <a:ext cx="12436475" cy="473233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 name="Title 1"/>
          <p:cNvSpPr>
            <a:spLocks noGrp="1"/>
          </p:cNvSpPr>
          <p:nvPr>
            <p:ph type="title"/>
          </p:nvPr>
        </p:nvSpPr>
        <p:spPr/>
        <p:txBody>
          <a:bodyPr/>
          <a:lstStyle/>
          <a:p>
            <a:r>
              <a:rPr lang="en-US"/>
              <a:t>Container adoption trends</a:t>
            </a:r>
          </a:p>
        </p:txBody>
      </p:sp>
      <p:sp>
        <p:nvSpPr>
          <p:cNvPr id="8" name="TextBox 7"/>
          <p:cNvSpPr txBox="1"/>
          <p:nvPr/>
        </p:nvSpPr>
        <p:spPr>
          <a:xfrm>
            <a:off x="274638" y="5992855"/>
            <a:ext cx="5943598" cy="7048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rPr>
              <a:t>DevOp</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 survey</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https://</a:t>
            </a:r>
            <a:r>
              <a:rPr kumimoji="0" lang="en-US" sz="1200" b="0" i="0" u="none" strike="noStrike" kern="0" cap="none" spc="0" normalizeH="0" baseline="0" noProof="0" err="1">
                <a:ln>
                  <a:noFill/>
                </a:ln>
                <a:gradFill>
                  <a:gsLst>
                    <a:gs pos="2917">
                      <a:schemeClr val="tx1"/>
                    </a:gs>
                    <a:gs pos="30000">
                      <a:schemeClr val="tx1"/>
                    </a:gs>
                  </a:gsLst>
                  <a:lin ang="5400000" scaled="0"/>
                </a:gradFill>
                <a:effectLst/>
                <a:uLnTx/>
                <a:uFillTx/>
                <a:hlinkClick r:id="rId3"/>
              </a:rPr>
              <a:t>clusterhq.com</a:t>
            </a: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hlinkClick r:id="rId3"/>
              </a:rPr>
              <a:t>/assets/pdfs/state-of-container-usage-june-2015.pdf</a:t>
            </a:r>
            <a:endParaRPr kumimoji="0" lang="en-US" sz="1200" b="0" i="0" u="none" strike="noStrike" kern="0" cap="none" spc="0" normalizeH="0" baseline="0" noProof="0">
              <a:ln>
                <a:noFill/>
              </a:ln>
              <a:gradFill>
                <a:gsLst>
                  <a:gs pos="2917">
                    <a:schemeClr val="tx1"/>
                  </a:gs>
                  <a:gs pos="30000">
                    <a:schemeClr val="tx1"/>
                  </a:gs>
                </a:gsLst>
                <a:lin ang="5400000" scaled="0"/>
              </a:gradFill>
              <a:effectLst/>
              <a:uLnTx/>
              <a:uFillTx/>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35416" y="3040063"/>
            <a:ext cx="3766965" cy="2743200"/>
          </a:xfrm>
          <a:prstGeom prst="rect">
            <a:avLst/>
          </a:prstGeom>
        </p:spPr>
      </p:pic>
      <p:sp>
        <p:nvSpPr>
          <p:cNvPr id="15" name="Rectangle 14"/>
          <p:cNvSpPr/>
          <p:nvPr/>
        </p:nvSpPr>
        <p:spPr bwMode="auto">
          <a:xfrm>
            <a:off x="457199"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Q4 Which container technology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have you used or investigated?</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254 Skipped: 31</a:t>
            </a:r>
          </a:p>
        </p:txBody>
      </p:sp>
      <p:sp>
        <p:nvSpPr>
          <p:cNvPr id="16" name="Rectangle 15"/>
          <p:cNvSpPr/>
          <p:nvPr/>
        </p:nvSpPr>
        <p:spPr bwMode="auto">
          <a:xfrm>
            <a:off x="4335416"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Q8 Where are you using container technology? 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266 Skipped 19</a:t>
            </a:r>
          </a:p>
        </p:txBody>
      </p:sp>
      <p:sp>
        <p:nvSpPr>
          <p:cNvPr id="17" name="Rectangle 16"/>
          <p:cNvSpPr/>
          <p:nvPr/>
        </p:nvSpPr>
        <p:spPr bwMode="auto">
          <a:xfrm>
            <a:off x="8212310"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Q12 Which container orchestration tools are you considering? </a:t>
            </a:r>
            <a:b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br>
            <a:r>
              <a:rPr kumimoji="0" lang="en-US" sz="1600" b="0" i="0" u="none" strike="noStrike" kern="0" cap="none" spc="0" normalizeH="0" baseline="0" noProof="0">
                <a:ln>
                  <a:noFill/>
                </a:ln>
                <a:gradFill>
                  <a:gsLst>
                    <a:gs pos="46250">
                      <a:schemeClr val="tx1"/>
                    </a:gs>
                    <a:gs pos="27000">
                      <a:schemeClr val="tx1"/>
                    </a:gs>
                  </a:gsLst>
                  <a:lin ang="5400000" scaled="0"/>
                </a:gradFill>
                <a:effectLst/>
                <a:uLnTx/>
                <a:uFillTx/>
              </a:rPr>
              <a:t>(choose all that apply)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gradFill>
                  <a:gsLst>
                    <a:gs pos="46250">
                      <a:schemeClr val="tx1"/>
                    </a:gs>
                    <a:gs pos="27000">
                      <a:schemeClr val="tx1"/>
                    </a:gs>
                  </a:gsLst>
                  <a:lin ang="5400000" scaled="0"/>
                </a:gradFill>
                <a:effectLst/>
                <a:uLnTx/>
                <a:uFillTx/>
              </a:rPr>
              <a:t>Answered: 242 Skipped: 43</a:t>
            </a: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12310" y="3040062"/>
            <a:ext cx="3766965" cy="2743201"/>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7199" y="3040062"/>
            <a:ext cx="3766965" cy="2743201"/>
          </a:xfrm>
          <a:prstGeom prst="rect">
            <a:avLst/>
          </a:prstGeom>
        </p:spPr>
      </p:pic>
    </p:spTree>
    <p:extLst>
      <p:ext uri="{BB962C8B-B14F-4D97-AF65-F5344CB8AC3E}">
        <p14:creationId xmlns:p14="http://schemas.microsoft.com/office/powerpoint/2010/main" val="10625161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BCF"/>
        </a:solidFill>
        <a:effectLst/>
      </p:bgPr>
    </p:bg>
    <p:spTree>
      <p:nvGrpSpPr>
        <p:cNvPr id="1" name=""/>
        <p:cNvGrpSpPr/>
        <p:nvPr/>
      </p:nvGrpSpPr>
      <p:grpSpPr>
        <a:xfrm>
          <a:off x="0" y="0"/>
          <a:ext cx="0" cy="0"/>
          <a:chOff x="0" y="0"/>
          <a:chExt cx="0" cy="0"/>
        </a:xfrm>
      </p:grpSpPr>
      <p:sp>
        <p:nvSpPr>
          <p:cNvPr id="4" name="Rectangle 3"/>
          <p:cNvSpPr/>
          <p:nvPr/>
        </p:nvSpPr>
        <p:spPr bwMode="auto">
          <a:xfrm>
            <a:off x="0" y="6720205"/>
            <a:ext cx="12436475" cy="274320"/>
          </a:xfrm>
          <a:prstGeom prst="rect">
            <a:avLst/>
          </a:prstGeom>
          <a:solidFill>
            <a:srgbClr val="35393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3" name="Picture 2"/>
          <p:cNvPicPr>
            <a:picLocks noChangeAspect="1"/>
          </p:cNvPicPr>
          <p:nvPr/>
        </p:nvPicPr>
        <p:blipFill>
          <a:blip r:embed="rId2"/>
          <a:stretch>
            <a:fillRect/>
          </a:stretch>
        </p:blipFill>
        <p:spPr>
          <a:xfrm>
            <a:off x="972342" y="-1"/>
            <a:ext cx="10491790" cy="6994525"/>
          </a:xfrm>
          <a:prstGeom prst="rect">
            <a:avLst/>
          </a:prstGeom>
        </p:spPr>
      </p:pic>
    </p:spTree>
    <p:extLst>
      <p:ext uri="{BB962C8B-B14F-4D97-AF65-F5344CB8AC3E}">
        <p14:creationId xmlns:p14="http://schemas.microsoft.com/office/powerpoint/2010/main" val="34751105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5762895"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 name="Content Placeholder 2"/>
          <p:cNvSpPr txBox="1">
            <a:spLocks/>
          </p:cNvSpPr>
          <p:nvPr/>
        </p:nvSpPr>
        <p:spPr>
          <a:xfrm>
            <a:off x="309732" y="1958975"/>
            <a:ext cx="5227488" cy="440116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Agile, flexible and provides choice</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Open source templates for provisioning your environment</a:t>
            </a:r>
          </a:p>
          <a:p>
            <a:pPr marL="342900" marR="0" lvl="0" indent="-342900" algn="l" defTabSz="932742" rtl="0" eaLnBrk="1" fontAlgn="auto" latinLnBrk="0" hangingPunct="1">
              <a:lnSpc>
                <a:spcPct val="90000"/>
              </a:lnSpc>
              <a:spcBef>
                <a:spcPts val="1199"/>
              </a:spcBef>
              <a:spcAft>
                <a:spcPts val="0"/>
              </a:spcAft>
              <a:buClrTx/>
              <a:buSzPct val="90000"/>
              <a:buFont typeface="Wingdings" charset="2"/>
              <a:buChar char="ü"/>
              <a:tabLst/>
              <a:defRPr/>
            </a:pP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Few clicks to a fully </a:t>
            </a:r>
            <a:r>
              <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optimized enterprise grade container management solution</a:t>
            </a: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ts val="1199"/>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sp>
        <p:nvSpPr>
          <p:cNvPr id="5" name="Title 1"/>
          <p:cNvSpPr txBox="1">
            <a:spLocks/>
          </p:cNvSpPr>
          <p:nvPr/>
        </p:nvSpPr>
        <p:spPr>
          <a:xfrm>
            <a:off x="302692" y="316670"/>
            <a:ext cx="5229745"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chemeClr val="tx1"/>
                </a:soli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 name="Group 2"/>
          <p:cNvGrpSpPr/>
          <p:nvPr/>
        </p:nvGrpSpPr>
        <p:grpSpPr>
          <a:xfrm>
            <a:off x="6854104" y="870775"/>
            <a:ext cx="4710447" cy="5190651"/>
            <a:chOff x="6854104" y="870775"/>
            <a:chExt cx="4710447" cy="5190651"/>
          </a:xfrm>
        </p:grpSpPr>
        <p:sp>
          <p:nvSpPr>
            <p:cNvPr id="22" name="Rounded Rectangle 21"/>
            <p:cNvSpPr/>
            <p:nvPr/>
          </p:nvSpPr>
          <p:spPr bwMode="auto">
            <a:xfrm>
              <a:off x="6854104" y="1447218"/>
              <a:ext cx="4614208"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AutoShape 3"/>
            <p:cNvSpPr>
              <a:spLocks noChangeAspect="1" noChangeArrowheads="1" noTextEdit="1"/>
            </p:cNvSpPr>
            <p:nvPr/>
          </p:nvSpPr>
          <p:spPr bwMode="auto">
            <a:xfrm>
              <a:off x="7520174" y="1204367"/>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279730" y="870775"/>
              <a:ext cx="3704215"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nvGrpSpPr>
            <p:cNvPr id="24" name="Group 23"/>
            <p:cNvGrpSpPr/>
            <p:nvPr/>
          </p:nvGrpSpPr>
          <p:grpSpPr>
            <a:xfrm>
              <a:off x="8560940" y="2134579"/>
              <a:ext cx="1161886" cy="320630"/>
              <a:chOff x="9250363" y="1863726"/>
              <a:chExt cx="1162050" cy="320676"/>
            </a:xfrm>
          </p:grpSpPr>
          <p:sp>
            <p:nvSpPr>
              <p:cNvPr id="9" name="Freeform 6"/>
              <p:cNvSpPr>
                <a:spLocks noEditPoints="1"/>
              </p:cNvSpPr>
              <p:nvPr/>
            </p:nvSpPr>
            <p:spPr bwMode="auto">
              <a:xfrm>
                <a:off x="9250363" y="1863726"/>
                <a:ext cx="295275" cy="315913"/>
              </a:xfrm>
              <a:custGeom>
                <a:avLst/>
                <a:gdLst>
                  <a:gd name="T0" fmla="*/ 119 w 119"/>
                  <a:gd name="T1" fmla="*/ 127 h 127"/>
                  <a:gd name="T2" fmla="*/ 96 w 119"/>
                  <a:gd name="T3" fmla="*/ 127 h 127"/>
                  <a:gd name="T4" fmla="*/ 84 w 119"/>
                  <a:gd name="T5" fmla="*/ 95 h 127"/>
                  <a:gd name="T6" fmla="*/ 34 w 119"/>
                  <a:gd name="T7" fmla="*/ 95 h 127"/>
                  <a:gd name="T8" fmla="*/ 23 w 119"/>
                  <a:gd name="T9" fmla="*/ 127 h 127"/>
                  <a:gd name="T10" fmla="*/ 0 w 119"/>
                  <a:gd name="T11" fmla="*/ 127 h 127"/>
                  <a:gd name="T12" fmla="*/ 48 w 119"/>
                  <a:gd name="T13" fmla="*/ 0 h 127"/>
                  <a:gd name="T14" fmla="*/ 72 w 119"/>
                  <a:gd name="T15" fmla="*/ 0 h 127"/>
                  <a:gd name="T16" fmla="*/ 119 w 119"/>
                  <a:gd name="T17" fmla="*/ 127 h 127"/>
                  <a:gd name="T18" fmla="*/ 79 w 119"/>
                  <a:gd name="T19" fmla="*/ 77 h 127"/>
                  <a:gd name="T20" fmla="*/ 61 w 119"/>
                  <a:gd name="T21" fmla="*/ 27 h 127"/>
                  <a:gd name="T22" fmla="*/ 59 w 119"/>
                  <a:gd name="T23" fmla="*/ 19 h 127"/>
                  <a:gd name="T24" fmla="*/ 59 w 119"/>
                  <a:gd name="T25" fmla="*/ 19 h 127"/>
                  <a:gd name="T26" fmla="*/ 57 w 119"/>
                  <a:gd name="T27" fmla="*/ 27 h 127"/>
                  <a:gd name="T28" fmla="*/ 40 w 119"/>
                  <a:gd name="T29" fmla="*/ 77 h 127"/>
                  <a:gd name="T30" fmla="*/ 79 w 119"/>
                  <a:gd name="T31"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27">
                    <a:moveTo>
                      <a:pt x="119" y="127"/>
                    </a:moveTo>
                    <a:cubicBezTo>
                      <a:pt x="96" y="127"/>
                      <a:pt x="96" y="127"/>
                      <a:pt x="96" y="127"/>
                    </a:cubicBezTo>
                    <a:cubicBezTo>
                      <a:pt x="84" y="95"/>
                      <a:pt x="84" y="95"/>
                      <a:pt x="84" y="95"/>
                    </a:cubicBezTo>
                    <a:cubicBezTo>
                      <a:pt x="34" y="95"/>
                      <a:pt x="34" y="95"/>
                      <a:pt x="34" y="95"/>
                    </a:cubicBezTo>
                    <a:cubicBezTo>
                      <a:pt x="23" y="127"/>
                      <a:pt x="23" y="127"/>
                      <a:pt x="23" y="127"/>
                    </a:cubicBezTo>
                    <a:cubicBezTo>
                      <a:pt x="0" y="127"/>
                      <a:pt x="0" y="127"/>
                      <a:pt x="0" y="127"/>
                    </a:cubicBezTo>
                    <a:cubicBezTo>
                      <a:pt x="48" y="0"/>
                      <a:pt x="48" y="0"/>
                      <a:pt x="48" y="0"/>
                    </a:cubicBezTo>
                    <a:cubicBezTo>
                      <a:pt x="72" y="0"/>
                      <a:pt x="72" y="0"/>
                      <a:pt x="72" y="0"/>
                    </a:cubicBezTo>
                    <a:lnTo>
                      <a:pt x="119" y="127"/>
                    </a:lnTo>
                    <a:close/>
                    <a:moveTo>
                      <a:pt x="79" y="77"/>
                    </a:moveTo>
                    <a:cubicBezTo>
                      <a:pt x="61" y="27"/>
                      <a:pt x="61" y="27"/>
                      <a:pt x="61" y="27"/>
                    </a:cubicBezTo>
                    <a:cubicBezTo>
                      <a:pt x="60" y="25"/>
                      <a:pt x="60" y="22"/>
                      <a:pt x="59" y="19"/>
                    </a:cubicBezTo>
                    <a:cubicBezTo>
                      <a:pt x="59" y="19"/>
                      <a:pt x="59" y="19"/>
                      <a:pt x="59" y="19"/>
                    </a:cubicBezTo>
                    <a:cubicBezTo>
                      <a:pt x="58" y="22"/>
                      <a:pt x="58" y="25"/>
                      <a:pt x="57" y="27"/>
                    </a:cubicBezTo>
                    <a:cubicBezTo>
                      <a:pt x="40" y="77"/>
                      <a:pt x="40" y="77"/>
                      <a:pt x="40" y="77"/>
                    </a:cubicBezTo>
                    <a:lnTo>
                      <a:pt x="79" y="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Freeform 7"/>
              <p:cNvSpPr>
                <a:spLocks/>
              </p:cNvSpPr>
              <p:nvPr/>
            </p:nvSpPr>
            <p:spPr bwMode="auto">
              <a:xfrm>
                <a:off x="9556751" y="1954214"/>
                <a:ext cx="193675" cy="225425"/>
              </a:xfrm>
              <a:custGeom>
                <a:avLst/>
                <a:gdLst>
                  <a:gd name="T0" fmla="*/ 122 w 122"/>
                  <a:gd name="T1" fmla="*/ 14 h 142"/>
                  <a:gd name="T2" fmla="*/ 45 w 122"/>
                  <a:gd name="T3" fmla="*/ 117 h 142"/>
                  <a:gd name="T4" fmla="*/ 122 w 122"/>
                  <a:gd name="T5" fmla="*/ 117 h 142"/>
                  <a:gd name="T6" fmla="*/ 122 w 122"/>
                  <a:gd name="T7" fmla="*/ 142 h 142"/>
                  <a:gd name="T8" fmla="*/ 0 w 122"/>
                  <a:gd name="T9" fmla="*/ 142 h 142"/>
                  <a:gd name="T10" fmla="*/ 0 w 122"/>
                  <a:gd name="T11" fmla="*/ 129 h 142"/>
                  <a:gd name="T12" fmla="*/ 79 w 122"/>
                  <a:gd name="T13" fmla="*/ 25 h 142"/>
                  <a:gd name="T14" fmla="*/ 7 w 122"/>
                  <a:gd name="T15" fmla="*/ 25 h 142"/>
                  <a:gd name="T16" fmla="*/ 7 w 122"/>
                  <a:gd name="T17" fmla="*/ 0 h 142"/>
                  <a:gd name="T18" fmla="*/ 122 w 122"/>
                  <a:gd name="T19" fmla="*/ 0 h 142"/>
                  <a:gd name="T20" fmla="*/ 122 w 122"/>
                  <a:gd name="T21" fmla="*/ 1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2">
                    <a:moveTo>
                      <a:pt x="122" y="14"/>
                    </a:moveTo>
                    <a:lnTo>
                      <a:pt x="45" y="117"/>
                    </a:lnTo>
                    <a:lnTo>
                      <a:pt x="122" y="117"/>
                    </a:lnTo>
                    <a:lnTo>
                      <a:pt x="122" y="142"/>
                    </a:lnTo>
                    <a:lnTo>
                      <a:pt x="0" y="142"/>
                    </a:lnTo>
                    <a:lnTo>
                      <a:pt x="0" y="129"/>
                    </a:lnTo>
                    <a:lnTo>
                      <a:pt x="79" y="25"/>
                    </a:lnTo>
                    <a:lnTo>
                      <a:pt x="7" y="25"/>
                    </a:lnTo>
                    <a:lnTo>
                      <a:pt x="7" y="0"/>
                    </a:lnTo>
                    <a:lnTo>
                      <a:pt x="122" y="0"/>
                    </a:lnTo>
                    <a:lnTo>
                      <a:pt x="122"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1" name="Freeform 8"/>
              <p:cNvSpPr>
                <a:spLocks/>
              </p:cNvSpPr>
              <p:nvPr/>
            </p:nvSpPr>
            <p:spPr bwMode="auto">
              <a:xfrm>
                <a:off x="9790113" y="1954214"/>
                <a:ext cx="200025" cy="230188"/>
              </a:xfrm>
              <a:custGeom>
                <a:avLst/>
                <a:gdLst>
                  <a:gd name="T0" fmla="*/ 81 w 81"/>
                  <a:gd name="T1" fmla="*/ 91 h 93"/>
                  <a:gd name="T2" fmla="*/ 60 w 81"/>
                  <a:gd name="T3" fmla="*/ 91 h 93"/>
                  <a:gd name="T4" fmla="*/ 60 w 81"/>
                  <a:gd name="T5" fmla="*/ 77 h 93"/>
                  <a:gd name="T6" fmla="*/ 60 w 81"/>
                  <a:gd name="T7" fmla="*/ 77 h 93"/>
                  <a:gd name="T8" fmla="*/ 32 w 81"/>
                  <a:gd name="T9" fmla="*/ 93 h 93"/>
                  <a:gd name="T10" fmla="*/ 0 w 81"/>
                  <a:gd name="T11" fmla="*/ 54 h 93"/>
                  <a:gd name="T12" fmla="*/ 0 w 81"/>
                  <a:gd name="T13" fmla="*/ 0 h 93"/>
                  <a:gd name="T14" fmla="*/ 21 w 81"/>
                  <a:gd name="T15" fmla="*/ 0 h 93"/>
                  <a:gd name="T16" fmla="*/ 21 w 81"/>
                  <a:gd name="T17" fmla="*/ 52 h 93"/>
                  <a:gd name="T18" fmla="*/ 39 w 81"/>
                  <a:gd name="T19" fmla="*/ 77 h 93"/>
                  <a:gd name="T20" fmla="*/ 55 w 81"/>
                  <a:gd name="T21" fmla="*/ 70 h 93"/>
                  <a:gd name="T22" fmla="*/ 60 w 81"/>
                  <a:gd name="T23" fmla="*/ 52 h 93"/>
                  <a:gd name="T24" fmla="*/ 60 w 81"/>
                  <a:gd name="T25" fmla="*/ 0 h 93"/>
                  <a:gd name="T26" fmla="*/ 81 w 81"/>
                  <a:gd name="T27" fmla="*/ 0 h 93"/>
                  <a:gd name="T28" fmla="*/ 81 w 81"/>
                  <a:gd name="T2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93">
                    <a:moveTo>
                      <a:pt x="81" y="91"/>
                    </a:moveTo>
                    <a:cubicBezTo>
                      <a:pt x="60" y="91"/>
                      <a:pt x="60" y="91"/>
                      <a:pt x="60" y="91"/>
                    </a:cubicBezTo>
                    <a:cubicBezTo>
                      <a:pt x="60" y="77"/>
                      <a:pt x="60" y="77"/>
                      <a:pt x="60" y="77"/>
                    </a:cubicBezTo>
                    <a:cubicBezTo>
                      <a:pt x="60" y="77"/>
                      <a:pt x="60" y="77"/>
                      <a:pt x="60" y="77"/>
                    </a:cubicBezTo>
                    <a:cubicBezTo>
                      <a:pt x="54" y="88"/>
                      <a:pt x="45" y="93"/>
                      <a:pt x="32" y="93"/>
                    </a:cubicBezTo>
                    <a:cubicBezTo>
                      <a:pt x="11" y="93"/>
                      <a:pt x="0" y="80"/>
                      <a:pt x="0" y="54"/>
                    </a:cubicBezTo>
                    <a:cubicBezTo>
                      <a:pt x="0" y="0"/>
                      <a:pt x="0" y="0"/>
                      <a:pt x="0" y="0"/>
                    </a:cubicBezTo>
                    <a:cubicBezTo>
                      <a:pt x="21" y="0"/>
                      <a:pt x="21" y="0"/>
                      <a:pt x="21" y="0"/>
                    </a:cubicBezTo>
                    <a:cubicBezTo>
                      <a:pt x="21" y="52"/>
                      <a:pt x="21" y="52"/>
                      <a:pt x="21" y="52"/>
                    </a:cubicBezTo>
                    <a:cubicBezTo>
                      <a:pt x="21" y="69"/>
                      <a:pt x="27" y="77"/>
                      <a:pt x="39" y="77"/>
                    </a:cubicBezTo>
                    <a:cubicBezTo>
                      <a:pt x="46" y="77"/>
                      <a:pt x="51" y="75"/>
                      <a:pt x="55" y="70"/>
                    </a:cubicBezTo>
                    <a:cubicBezTo>
                      <a:pt x="58" y="66"/>
                      <a:pt x="60" y="60"/>
                      <a:pt x="60" y="52"/>
                    </a:cubicBezTo>
                    <a:cubicBezTo>
                      <a:pt x="60" y="0"/>
                      <a:pt x="60" y="0"/>
                      <a:pt x="60" y="0"/>
                    </a:cubicBezTo>
                    <a:cubicBezTo>
                      <a:pt x="81" y="0"/>
                      <a:pt x="81" y="0"/>
                      <a:pt x="81" y="0"/>
                    </a:cubicBezTo>
                    <a:lnTo>
                      <a:pt x="81" y="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2" name="Freeform 9"/>
              <p:cNvSpPr>
                <a:spLocks/>
              </p:cNvSpPr>
              <p:nvPr/>
            </p:nvSpPr>
            <p:spPr bwMode="auto">
              <a:xfrm>
                <a:off x="10058401" y="1949451"/>
                <a:ext cx="130175" cy="230188"/>
              </a:xfrm>
              <a:custGeom>
                <a:avLst/>
                <a:gdLst>
                  <a:gd name="T0" fmla="*/ 53 w 53"/>
                  <a:gd name="T1" fmla="*/ 22 h 93"/>
                  <a:gd name="T2" fmla="*/ 42 w 53"/>
                  <a:gd name="T3" fmla="*/ 19 h 93"/>
                  <a:gd name="T4" fmla="*/ 27 w 53"/>
                  <a:gd name="T5" fmla="*/ 27 h 93"/>
                  <a:gd name="T6" fmla="*/ 21 w 53"/>
                  <a:gd name="T7" fmla="*/ 50 h 93"/>
                  <a:gd name="T8" fmla="*/ 21 w 53"/>
                  <a:gd name="T9" fmla="*/ 93 h 93"/>
                  <a:gd name="T10" fmla="*/ 0 w 53"/>
                  <a:gd name="T11" fmla="*/ 93 h 93"/>
                  <a:gd name="T12" fmla="*/ 0 w 53"/>
                  <a:gd name="T13" fmla="*/ 2 h 93"/>
                  <a:gd name="T14" fmla="*/ 21 w 53"/>
                  <a:gd name="T15" fmla="*/ 2 h 93"/>
                  <a:gd name="T16" fmla="*/ 21 w 53"/>
                  <a:gd name="T17" fmla="*/ 21 h 93"/>
                  <a:gd name="T18" fmla="*/ 21 w 53"/>
                  <a:gd name="T19" fmla="*/ 21 h 93"/>
                  <a:gd name="T20" fmla="*/ 30 w 53"/>
                  <a:gd name="T21" fmla="*/ 6 h 93"/>
                  <a:gd name="T22" fmla="*/ 44 w 53"/>
                  <a:gd name="T23" fmla="*/ 0 h 93"/>
                  <a:gd name="T24" fmla="*/ 53 w 53"/>
                  <a:gd name="T25" fmla="*/ 2 h 93"/>
                  <a:gd name="T26" fmla="*/ 53 w 53"/>
                  <a:gd name="T27"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93">
                    <a:moveTo>
                      <a:pt x="53" y="22"/>
                    </a:moveTo>
                    <a:cubicBezTo>
                      <a:pt x="50" y="20"/>
                      <a:pt x="47" y="19"/>
                      <a:pt x="42" y="19"/>
                    </a:cubicBezTo>
                    <a:cubicBezTo>
                      <a:pt x="36" y="19"/>
                      <a:pt x="31" y="22"/>
                      <a:pt x="27" y="27"/>
                    </a:cubicBezTo>
                    <a:cubicBezTo>
                      <a:pt x="23" y="33"/>
                      <a:pt x="21" y="40"/>
                      <a:pt x="21" y="50"/>
                    </a:cubicBezTo>
                    <a:cubicBezTo>
                      <a:pt x="21" y="93"/>
                      <a:pt x="21" y="93"/>
                      <a:pt x="21" y="93"/>
                    </a:cubicBezTo>
                    <a:cubicBezTo>
                      <a:pt x="0" y="93"/>
                      <a:pt x="0" y="93"/>
                      <a:pt x="0" y="93"/>
                    </a:cubicBezTo>
                    <a:cubicBezTo>
                      <a:pt x="0" y="2"/>
                      <a:pt x="0" y="2"/>
                      <a:pt x="0" y="2"/>
                    </a:cubicBezTo>
                    <a:cubicBezTo>
                      <a:pt x="21" y="2"/>
                      <a:pt x="21" y="2"/>
                      <a:pt x="21" y="2"/>
                    </a:cubicBezTo>
                    <a:cubicBezTo>
                      <a:pt x="21" y="21"/>
                      <a:pt x="21" y="21"/>
                      <a:pt x="21" y="21"/>
                    </a:cubicBezTo>
                    <a:cubicBezTo>
                      <a:pt x="21" y="21"/>
                      <a:pt x="21" y="21"/>
                      <a:pt x="21" y="21"/>
                    </a:cubicBezTo>
                    <a:cubicBezTo>
                      <a:pt x="23" y="14"/>
                      <a:pt x="26" y="9"/>
                      <a:pt x="30" y="6"/>
                    </a:cubicBezTo>
                    <a:cubicBezTo>
                      <a:pt x="34" y="2"/>
                      <a:pt x="39" y="0"/>
                      <a:pt x="44" y="0"/>
                    </a:cubicBezTo>
                    <a:cubicBezTo>
                      <a:pt x="48" y="0"/>
                      <a:pt x="51" y="1"/>
                      <a:pt x="53" y="2"/>
                    </a:cubicBezTo>
                    <a:lnTo>
                      <a:pt x="53" y="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Freeform 10"/>
              <p:cNvSpPr>
                <a:spLocks noEditPoints="1"/>
              </p:cNvSpPr>
              <p:nvPr/>
            </p:nvSpPr>
            <p:spPr bwMode="auto">
              <a:xfrm>
                <a:off x="10206038" y="1949451"/>
                <a:ext cx="206375" cy="234950"/>
              </a:xfrm>
              <a:custGeom>
                <a:avLst/>
                <a:gdLst>
                  <a:gd name="T0" fmla="*/ 83 w 83"/>
                  <a:gd name="T1" fmla="*/ 53 h 95"/>
                  <a:gd name="T2" fmla="*/ 21 w 83"/>
                  <a:gd name="T3" fmla="*/ 53 h 95"/>
                  <a:gd name="T4" fmla="*/ 29 w 83"/>
                  <a:gd name="T5" fmla="*/ 73 h 95"/>
                  <a:gd name="T6" fmla="*/ 49 w 83"/>
                  <a:gd name="T7" fmla="*/ 79 h 95"/>
                  <a:gd name="T8" fmla="*/ 76 w 83"/>
                  <a:gd name="T9" fmla="*/ 71 h 95"/>
                  <a:gd name="T10" fmla="*/ 76 w 83"/>
                  <a:gd name="T11" fmla="*/ 87 h 95"/>
                  <a:gd name="T12" fmla="*/ 43 w 83"/>
                  <a:gd name="T13" fmla="*/ 95 h 95"/>
                  <a:gd name="T14" fmla="*/ 11 w 83"/>
                  <a:gd name="T15" fmla="*/ 83 h 95"/>
                  <a:gd name="T16" fmla="*/ 0 w 83"/>
                  <a:gd name="T17" fmla="*/ 48 h 95"/>
                  <a:gd name="T18" fmla="*/ 12 w 83"/>
                  <a:gd name="T19" fmla="*/ 13 h 95"/>
                  <a:gd name="T20" fmla="*/ 44 w 83"/>
                  <a:gd name="T21" fmla="*/ 0 h 95"/>
                  <a:gd name="T22" fmla="*/ 73 w 83"/>
                  <a:gd name="T23" fmla="*/ 12 h 95"/>
                  <a:gd name="T24" fmla="*/ 83 w 83"/>
                  <a:gd name="T25" fmla="*/ 45 h 95"/>
                  <a:gd name="T26" fmla="*/ 83 w 83"/>
                  <a:gd name="T27" fmla="*/ 53 h 95"/>
                  <a:gd name="T28" fmla="*/ 63 w 83"/>
                  <a:gd name="T29" fmla="*/ 39 h 95"/>
                  <a:gd name="T30" fmla="*/ 58 w 83"/>
                  <a:gd name="T31" fmla="*/ 21 h 95"/>
                  <a:gd name="T32" fmla="*/ 43 w 83"/>
                  <a:gd name="T33" fmla="*/ 15 h 95"/>
                  <a:gd name="T34" fmla="*/ 28 w 83"/>
                  <a:gd name="T35" fmla="*/ 22 h 95"/>
                  <a:gd name="T36" fmla="*/ 21 w 83"/>
                  <a:gd name="T37" fmla="*/ 39 h 95"/>
                  <a:gd name="T38" fmla="*/ 63 w 83"/>
                  <a:gd name="T39" fmla="*/ 3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95">
                    <a:moveTo>
                      <a:pt x="83" y="53"/>
                    </a:moveTo>
                    <a:cubicBezTo>
                      <a:pt x="21" y="53"/>
                      <a:pt x="21" y="53"/>
                      <a:pt x="21" y="53"/>
                    </a:cubicBezTo>
                    <a:cubicBezTo>
                      <a:pt x="21" y="62"/>
                      <a:pt x="24" y="68"/>
                      <a:pt x="29" y="73"/>
                    </a:cubicBezTo>
                    <a:cubicBezTo>
                      <a:pt x="34" y="77"/>
                      <a:pt x="40" y="79"/>
                      <a:pt x="49" y="79"/>
                    </a:cubicBezTo>
                    <a:cubicBezTo>
                      <a:pt x="59" y="79"/>
                      <a:pt x="68" y="77"/>
                      <a:pt x="76" y="71"/>
                    </a:cubicBezTo>
                    <a:cubicBezTo>
                      <a:pt x="76" y="87"/>
                      <a:pt x="76" y="87"/>
                      <a:pt x="76" y="87"/>
                    </a:cubicBezTo>
                    <a:cubicBezTo>
                      <a:pt x="67" y="93"/>
                      <a:pt x="56" y="95"/>
                      <a:pt x="43" y="95"/>
                    </a:cubicBezTo>
                    <a:cubicBezTo>
                      <a:pt x="29" y="95"/>
                      <a:pt x="19" y="91"/>
                      <a:pt x="11" y="83"/>
                    </a:cubicBezTo>
                    <a:cubicBezTo>
                      <a:pt x="4" y="75"/>
                      <a:pt x="0" y="63"/>
                      <a:pt x="0" y="48"/>
                    </a:cubicBezTo>
                    <a:cubicBezTo>
                      <a:pt x="0" y="34"/>
                      <a:pt x="4" y="22"/>
                      <a:pt x="12" y="13"/>
                    </a:cubicBezTo>
                    <a:cubicBezTo>
                      <a:pt x="21" y="4"/>
                      <a:pt x="31" y="0"/>
                      <a:pt x="44" y="0"/>
                    </a:cubicBezTo>
                    <a:cubicBezTo>
                      <a:pt x="56" y="0"/>
                      <a:pt x="66" y="4"/>
                      <a:pt x="73" y="12"/>
                    </a:cubicBezTo>
                    <a:cubicBezTo>
                      <a:pt x="79" y="20"/>
                      <a:pt x="83" y="31"/>
                      <a:pt x="83" y="45"/>
                    </a:cubicBezTo>
                    <a:lnTo>
                      <a:pt x="83" y="53"/>
                    </a:lnTo>
                    <a:close/>
                    <a:moveTo>
                      <a:pt x="63" y="39"/>
                    </a:moveTo>
                    <a:cubicBezTo>
                      <a:pt x="63" y="31"/>
                      <a:pt x="61" y="25"/>
                      <a:pt x="58" y="21"/>
                    </a:cubicBezTo>
                    <a:cubicBezTo>
                      <a:pt x="54" y="17"/>
                      <a:pt x="50" y="15"/>
                      <a:pt x="43" y="15"/>
                    </a:cubicBezTo>
                    <a:cubicBezTo>
                      <a:pt x="38" y="15"/>
                      <a:pt x="33" y="17"/>
                      <a:pt x="28" y="22"/>
                    </a:cubicBezTo>
                    <a:cubicBezTo>
                      <a:pt x="24" y="26"/>
                      <a:pt x="22" y="32"/>
                      <a:pt x="21" y="39"/>
                    </a:cubicBezTo>
                    <a:lnTo>
                      <a:pt x="63" y="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chemeClr val="tx1"/>
                      </a:gs>
                      <a:gs pos="30000">
                        <a:schemeClr val="tx1"/>
                      </a:gs>
                    </a:gsLst>
                    <a:lin ang="5400000" scaled="0"/>
                  </a:gradFill>
                  <a:effectLst/>
                  <a:uLnTx/>
                  <a:uFillTx/>
                </a:endParaRPr>
              </a:p>
            </p:txBody>
          </p:sp>
        </p:grpSp>
        <p:sp>
          <p:nvSpPr>
            <p:cNvPr id="14" name="Freeform 11"/>
            <p:cNvSpPr>
              <a:spLocks/>
            </p:cNvSpPr>
            <p:nvPr/>
          </p:nvSpPr>
          <p:spPr bwMode="auto">
            <a:xfrm>
              <a:off x="8123994"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2"/>
            <p:cNvSpPr>
              <a:spLocks/>
            </p:cNvSpPr>
            <p:nvPr/>
          </p:nvSpPr>
          <p:spPr bwMode="auto">
            <a:xfrm>
              <a:off x="8123994"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3"/>
            <p:cNvSpPr>
              <a:spLocks/>
            </p:cNvSpPr>
            <p:nvPr/>
          </p:nvSpPr>
          <p:spPr bwMode="auto">
            <a:xfrm>
              <a:off x="7970028"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4"/>
            <p:cNvSpPr>
              <a:spLocks noChangeArrowheads="1"/>
            </p:cNvSpPr>
            <p:nvPr/>
          </p:nvSpPr>
          <p:spPr bwMode="auto">
            <a:xfrm>
              <a:off x="7458926" y="3678397"/>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6"/>
            <p:cNvSpPr>
              <a:spLocks noChangeArrowheads="1"/>
            </p:cNvSpPr>
            <p:nvPr/>
          </p:nvSpPr>
          <p:spPr bwMode="auto">
            <a:xfrm>
              <a:off x="8127169"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8976362"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18"/>
            <p:cNvSpPr>
              <a:spLocks/>
            </p:cNvSpPr>
            <p:nvPr/>
          </p:nvSpPr>
          <p:spPr bwMode="auto">
            <a:xfrm>
              <a:off x="7212897"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323351" y="3581646"/>
              <a:ext cx="2070761" cy="1724240"/>
            </a:xfrm>
            <a:prstGeom prst="rect">
              <a:avLst/>
            </a:prstGeom>
            <a:extLst>
              <a:ext uri="{909E8E84-426E-40DD-AFC4-6F175D3DCCD1}">
                <a14:hiddenFill xmlns:a14="http://schemas.microsoft.com/office/drawing/2010/main">
                  <a:solidFill>
                    <a:srgbClr val="FFFFFF"/>
                  </a:solidFill>
                </a14:hiddenFill>
              </a:ext>
            </a:extLst>
          </p:spPr>
        </p:pic>
        <p:sp>
          <p:nvSpPr>
            <p:cNvPr id="25" name="Rectangle 24"/>
            <p:cNvSpPr/>
            <p:nvPr/>
          </p:nvSpPr>
          <p:spPr>
            <a:xfrm>
              <a:off x="9606622" y="5215907"/>
              <a:ext cx="1522432" cy="659067"/>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a:ln>
                    <a:noFill/>
                  </a:ln>
                  <a:solidFill>
                    <a:srgbClr val="F1F1F1"/>
                  </a:solidFill>
                  <a:effectLst/>
                  <a:uLnTx/>
                  <a:uFillTx/>
                  <a:latin typeface="Segoe UI Semibold" panose="020B0702040204020203" pitchFamily="34" charset="0"/>
                  <a:cs typeface="Segoe UI Semibold" panose="020B0702040204020203" pitchFamily="34" charset="0"/>
                </a:rPr>
                <a:t>Swarm</a:t>
              </a:r>
              <a:endParaRPr kumimoji="0" lang="en-US" sz="3599" b="0" i="0" u="none" strike="noStrike" kern="0" cap="none" spc="0" normalizeH="0" baseline="0" noProof="0">
                <a:ln>
                  <a:noFill/>
                </a:ln>
                <a:solidFill>
                  <a:srgbClr val="F1F1F1"/>
                </a:solidFill>
                <a:effectLst/>
                <a:uLnTx/>
                <a:uFillTx/>
              </a:endParaRPr>
            </a:p>
          </p:txBody>
        </p:sp>
        <p:sp>
          <p:nvSpPr>
            <p:cNvPr id="28" name="Freeform 11"/>
            <p:cNvSpPr>
              <a:spLocks/>
            </p:cNvSpPr>
            <p:nvPr/>
          </p:nvSpPr>
          <p:spPr bwMode="auto">
            <a:xfrm>
              <a:off x="10279029" y="3129200"/>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12"/>
            <p:cNvSpPr>
              <a:spLocks/>
            </p:cNvSpPr>
            <p:nvPr/>
          </p:nvSpPr>
          <p:spPr bwMode="auto">
            <a:xfrm>
              <a:off x="10279028" y="3505383"/>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13"/>
            <p:cNvSpPr>
              <a:spLocks/>
            </p:cNvSpPr>
            <p:nvPr/>
          </p:nvSpPr>
          <p:spPr bwMode="auto">
            <a:xfrm>
              <a:off x="10125063" y="2808570"/>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Oval 16"/>
            <p:cNvSpPr>
              <a:spLocks noChangeArrowheads="1"/>
            </p:cNvSpPr>
            <p:nvPr/>
          </p:nvSpPr>
          <p:spPr bwMode="auto">
            <a:xfrm>
              <a:off x="10282204" y="2895871"/>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7"/>
            <p:cNvSpPr>
              <a:spLocks/>
            </p:cNvSpPr>
            <p:nvPr/>
          </p:nvSpPr>
          <p:spPr bwMode="auto">
            <a:xfrm>
              <a:off x="11131396" y="3760934"/>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8"/>
            <p:cNvSpPr>
              <a:spLocks/>
            </p:cNvSpPr>
            <p:nvPr/>
          </p:nvSpPr>
          <p:spPr bwMode="auto">
            <a:xfrm>
              <a:off x="9367932" y="3760934"/>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9698" name="Picture 2" descr="https://mesosphere.com/wp-content/uploads/2016/04/logo-horizontal-styled.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735147" y="3898749"/>
              <a:ext cx="970530" cy="1129112"/>
            </a:xfrm>
            <a:prstGeom prst="rect">
              <a:avLst/>
            </a:prstGeom>
            <a:extLst>
              <a:ext uri="{909E8E84-426E-40DD-AFC4-6F175D3DCCD1}">
                <a14:hiddenFill xmlns:a14="http://schemas.microsoft.com/office/drawing/2010/main">
                  <a:solidFill>
                    <a:srgbClr val="FFFFFF"/>
                  </a:solidFill>
                </a14:hiddenFill>
              </a:ext>
            </a:extLst>
          </p:spPr>
        </p:pic>
        <p:sp>
          <p:nvSpPr>
            <p:cNvPr id="35" name="Rectangle 34"/>
            <p:cNvSpPr/>
            <p:nvPr/>
          </p:nvSpPr>
          <p:spPr>
            <a:xfrm>
              <a:off x="7409248" y="5218172"/>
              <a:ext cx="1529586" cy="646203"/>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err="1">
                  <a:ln>
                    <a:noFill/>
                  </a:ln>
                  <a:solidFill>
                    <a:srgbClr val="F1F1F1"/>
                  </a:solidFill>
                  <a:effectLst/>
                  <a:uLnTx/>
                  <a:uFillTx/>
                  <a:latin typeface="Segoe UI Semibold" panose="020B0702040204020203" pitchFamily="34" charset="0"/>
                  <a:cs typeface="Segoe UI Semibold" panose="020B0702040204020203" pitchFamily="34" charset="0"/>
                </a:rPr>
                <a:t>Mesos</a:t>
              </a:r>
              <a:endParaRPr kumimoji="0" lang="en-US" sz="3599" b="0" i="0" u="none" strike="noStrike" kern="0" cap="none" spc="0" normalizeH="0" baseline="0" noProof="0" dirty="0">
                <a:ln>
                  <a:noFill/>
                </a:ln>
                <a:solidFill>
                  <a:srgbClr val="F1F1F1"/>
                </a:solidFill>
                <a:effectLst/>
                <a:uLnTx/>
                <a:uFillTx/>
              </a:endParaRPr>
            </a:p>
          </p:txBody>
        </p:sp>
      </p:grpSp>
    </p:spTree>
    <p:extLst>
      <p:ext uri="{BB962C8B-B14F-4D97-AF65-F5344CB8AC3E}">
        <p14:creationId xmlns:p14="http://schemas.microsoft.com/office/powerpoint/2010/main" val="685263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info on the services we’ve overviewed:</a:t>
            </a:r>
          </a:p>
        </p:txBody>
      </p:sp>
      <p:graphicFrame>
        <p:nvGraphicFramePr>
          <p:cNvPr id="5" name="Diagram 4"/>
          <p:cNvGraphicFramePr/>
          <p:nvPr>
            <p:extLst>
              <p:ext uri="{D42A27DB-BD31-4B8C-83A1-F6EECF244321}">
                <p14:modId xmlns:p14="http://schemas.microsoft.com/office/powerpoint/2010/main" val="486899079"/>
              </p:ext>
            </p:extLst>
          </p:nvPr>
        </p:nvGraphicFramePr>
        <p:xfrm>
          <a:off x="-119063" y="1287462"/>
          <a:ext cx="124333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0"/>
          </p:nvPr>
        </p:nvSpPr>
        <p:spPr>
          <a:xfrm>
            <a:off x="884237" y="5478462"/>
            <a:ext cx="10859278" cy="1354217"/>
          </a:xfrm>
        </p:spPr>
        <p:txBody>
          <a:bodyPr/>
          <a:lstStyle/>
          <a:p>
            <a:r>
              <a:rPr lang="en-US" sz="2000" b="1" dirty="0"/>
              <a:t>Download “Understanding Azure - a guide for developers” </a:t>
            </a:r>
            <a:r>
              <a:rPr lang="en-US" sz="2000" b="1" dirty="0">
                <a:hlinkClick r:id="rId8"/>
              </a:rPr>
              <a:t>http://aka.ms/adg</a:t>
            </a:r>
            <a:br>
              <a:rPr lang="en-US" sz="2000" b="1" dirty="0"/>
            </a:br>
            <a:endParaRPr lang="en-US" sz="2000" b="1" dirty="0"/>
          </a:p>
          <a:p>
            <a:r>
              <a:rPr lang="en-US" sz="2000" b="1" dirty="0"/>
              <a:t>The Total Economic Impact of Microsoft Azure PaaS </a:t>
            </a:r>
            <a:br>
              <a:rPr lang="en-US" sz="2000" b="1" dirty="0"/>
            </a:br>
            <a:r>
              <a:rPr lang="en-US" sz="2000" b="1" dirty="0">
                <a:hlinkClick r:id="rId9"/>
              </a:rPr>
              <a:t>https://azure.microsoft.com/resources/total-economic-impact-of-microsoft-azure-paas/</a:t>
            </a:r>
            <a:endParaRPr lang="en-US" sz="2000" b="1" dirty="0"/>
          </a:p>
        </p:txBody>
      </p:sp>
      <p:sp>
        <p:nvSpPr>
          <p:cNvPr id="6" name="Freeform 5"/>
          <p:cNvSpPr>
            <a:spLocks noEditPoints="1"/>
          </p:cNvSpPr>
          <p:nvPr/>
        </p:nvSpPr>
        <p:spPr bwMode="auto">
          <a:xfrm>
            <a:off x="501463" y="5516562"/>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noEditPoints="1"/>
          </p:cNvSpPr>
          <p:nvPr/>
        </p:nvSpPr>
        <p:spPr bwMode="auto">
          <a:xfrm>
            <a:off x="501463" y="6130175"/>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29782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637" y="1411288"/>
            <a:ext cx="11887200" cy="3175000"/>
          </a:xfrm>
        </p:spPr>
        <p:txBody>
          <a:bodyPr/>
          <a:lstStyle/>
          <a:p>
            <a:pPr algn="ctr"/>
            <a:r>
              <a:rPr lang="en-US" sz="6000" dirty="0"/>
              <a:t>So…</a:t>
            </a:r>
            <a:br>
              <a:rPr lang="en-US" sz="6000" dirty="0"/>
            </a:br>
            <a:br>
              <a:rPr lang="en-US" sz="6000" dirty="0"/>
            </a:br>
            <a:r>
              <a:rPr lang="en-US" sz="6000" dirty="0"/>
              <a:t>How do you choose?</a:t>
            </a:r>
          </a:p>
        </p:txBody>
      </p:sp>
    </p:spTree>
    <p:extLst>
      <p:ext uri="{BB962C8B-B14F-4D97-AF65-F5344CB8AC3E}">
        <p14:creationId xmlns:p14="http://schemas.microsoft.com/office/powerpoint/2010/main" val="814716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35695264"/>
              </p:ext>
            </p:extLst>
          </p:nvPr>
        </p:nvGraphicFramePr>
        <p:xfrm>
          <a:off x="350837" y="1439862"/>
          <a:ext cx="11737166" cy="4648200"/>
        </p:xfrm>
        <a:graphic>
          <a:graphicData uri="http://schemas.openxmlformats.org/drawingml/2006/table">
            <a:tbl>
              <a:tblPr firstRow="1">
                <a:tableStyleId>{6E25E649-3F16-4E02-A733-19D2CDBF48F0}</a:tableStyleId>
              </a:tblPr>
              <a:tblGrid>
                <a:gridCol w="3048000">
                  <a:extLst>
                    <a:ext uri="{9D8B030D-6E8A-4147-A177-3AD203B41FA5}">
                      <a16:colId xmlns:a16="http://schemas.microsoft.com/office/drawing/2014/main" val="1182817034"/>
                    </a:ext>
                  </a:extLst>
                </a:gridCol>
                <a:gridCol w="8689166">
                  <a:extLst>
                    <a:ext uri="{9D8B030D-6E8A-4147-A177-3AD203B41FA5}">
                      <a16:colId xmlns:a16="http://schemas.microsoft.com/office/drawing/2014/main" val="1892958128"/>
                    </a:ext>
                  </a:extLst>
                </a:gridCol>
              </a:tblGrid>
              <a:tr h="743712">
                <a:tc>
                  <a:txBody>
                    <a:bodyPr/>
                    <a:lstStyle/>
                    <a:p>
                      <a:r>
                        <a:rPr lang="en-US" sz="2800" dirty="0"/>
                        <a:t>Compute Option</a:t>
                      </a:r>
                    </a:p>
                  </a:txBody>
                  <a:tcPr marL="83693" marR="83693" marT="41847" marB="41847" anchor="ctr"/>
                </a:tc>
                <a:tc>
                  <a:txBody>
                    <a:bodyPr/>
                    <a:lstStyle/>
                    <a:p>
                      <a:r>
                        <a:rPr lang="en-US" sz="2800" dirty="0"/>
                        <a:t>Audience</a:t>
                      </a:r>
                    </a:p>
                  </a:txBody>
                  <a:tcPr marL="83693" marR="83693" marT="41847" marB="41847" anchor="ctr"/>
                </a:tc>
                <a:extLst>
                  <a:ext uri="{0D108BD9-81ED-4DB2-BD59-A6C34878D82A}">
                    <a16:rowId xmlns:a16="http://schemas.microsoft.com/office/drawing/2014/main" val="682281892"/>
                  </a:ext>
                </a:extLst>
              </a:tr>
              <a:tr h="1301496">
                <a:tc>
                  <a:txBody>
                    <a:bodyPr/>
                    <a:lstStyle/>
                    <a:p>
                      <a:r>
                        <a:rPr lang="en-US" sz="2800" dirty="0">
                          <a:hlinkClick r:id="rId2"/>
                        </a:rPr>
                        <a:t>App Service</a:t>
                      </a:r>
                      <a:endParaRPr lang="en-US" sz="2800" dirty="0"/>
                    </a:p>
                  </a:txBody>
                  <a:tcPr marL="83693" marR="83693" marT="41847" marB="41847" anchor="ctr"/>
                </a:tc>
                <a:tc>
                  <a:txBody>
                    <a:bodyPr/>
                    <a:lstStyle/>
                    <a:p>
                      <a:r>
                        <a:rPr lang="en-US" sz="2800" dirty="0"/>
                        <a:t>Scalable Web Apps, Mobile Apps, API Apps, and Logic Apps for any device</a:t>
                      </a:r>
                    </a:p>
                  </a:txBody>
                  <a:tcPr marL="83693" marR="83693" marT="41847" marB="41847" anchor="ctr"/>
                </a:tc>
                <a:extLst>
                  <a:ext uri="{0D108BD9-81ED-4DB2-BD59-A6C34878D82A}">
                    <a16:rowId xmlns:a16="http://schemas.microsoft.com/office/drawing/2014/main" val="182525681"/>
                  </a:ext>
                </a:extLst>
              </a:tr>
              <a:tr h="1301496">
                <a:tc>
                  <a:txBody>
                    <a:bodyPr/>
                    <a:lstStyle/>
                    <a:p>
                      <a:r>
                        <a:rPr lang="en-US" sz="2800" dirty="0">
                          <a:hlinkClick r:id="rId3"/>
                        </a:rPr>
                        <a:t>Cloud Services</a:t>
                      </a:r>
                      <a:endParaRPr lang="en-US" sz="2800" dirty="0"/>
                    </a:p>
                  </a:txBody>
                  <a:tcPr marL="83693" marR="83693" marT="41847" marB="41847" anchor="ctr"/>
                </a:tc>
                <a:tc>
                  <a:txBody>
                    <a:bodyPr/>
                    <a:lstStyle/>
                    <a:p>
                      <a:r>
                        <a:rPr lang="en-US" sz="2800" dirty="0"/>
                        <a:t>Highly available, scalable n-tier cloud apps with more control of the OS</a:t>
                      </a:r>
                    </a:p>
                  </a:txBody>
                  <a:tcPr marL="83693" marR="83693" marT="41847" marB="41847" anchor="ctr"/>
                </a:tc>
                <a:extLst>
                  <a:ext uri="{0D108BD9-81ED-4DB2-BD59-A6C34878D82A}">
                    <a16:rowId xmlns:a16="http://schemas.microsoft.com/office/drawing/2014/main" val="3941199036"/>
                  </a:ext>
                </a:extLst>
              </a:tr>
              <a:tr h="1301496">
                <a:tc>
                  <a:txBody>
                    <a:bodyPr/>
                    <a:lstStyle/>
                    <a:p>
                      <a:r>
                        <a:rPr lang="en-US" sz="2800" dirty="0">
                          <a:hlinkClick r:id="rId4"/>
                        </a:rPr>
                        <a:t>Virtual Machines</a:t>
                      </a:r>
                      <a:endParaRPr lang="en-US" sz="2800" dirty="0"/>
                    </a:p>
                  </a:txBody>
                  <a:tcPr marL="83693" marR="83693" marT="41847" marB="41847" anchor="ctr"/>
                </a:tc>
                <a:tc>
                  <a:txBody>
                    <a:bodyPr/>
                    <a:lstStyle/>
                    <a:p>
                      <a:r>
                        <a:rPr lang="en-US" sz="2800" dirty="0"/>
                        <a:t>Customized Windows and Linux VMs with complete control of the OS</a:t>
                      </a:r>
                    </a:p>
                  </a:txBody>
                  <a:tcPr marL="83693" marR="83693" marT="41847" marB="41847" anchor="ctr"/>
                </a:tc>
                <a:extLst>
                  <a:ext uri="{0D108BD9-81ED-4DB2-BD59-A6C34878D82A}">
                    <a16:rowId xmlns:a16="http://schemas.microsoft.com/office/drawing/2014/main" val="441144275"/>
                  </a:ext>
                </a:extLst>
              </a:tr>
            </a:tbl>
          </a:graphicData>
        </a:graphic>
      </p:graphicFrame>
      <p:sp>
        <p:nvSpPr>
          <p:cNvPr id="3" name="Title 1"/>
          <p:cNvSpPr>
            <a:spLocks noGrp="1"/>
          </p:cNvSpPr>
          <p:nvPr>
            <p:ph type="title"/>
          </p:nvPr>
        </p:nvSpPr>
        <p:spPr>
          <a:xfrm>
            <a:off x="274639" y="295274"/>
            <a:ext cx="11889564" cy="917575"/>
          </a:xfrm>
        </p:spPr>
        <p:txBody>
          <a:bodyPr/>
          <a:lstStyle/>
          <a:p>
            <a:r>
              <a:rPr lang="en-US" dirty="0"/>
              <a:t>Compute: Tradeoffs for control</a:t>
            </a:r>
          </a:p>
        </p:txBody>
      </p:sp>
      <p:sp>
        <p:nvSpPr>
          <p:cNvPr id="2" name="Rectangle 1"/>
          <p:cNvSpPr/>
          <p:nvPr/>
        </p:nvSpPr>
        <p:spPr>
          <a:xfrm>
            <a:off x="331758" y="6315075"/>
            <a:ext cx="10287000" cy="369332"/>
          </a:xfrm>
          <a:prstGeom prst="rect">
            <a:avLst/>
          </a:prstGeom>
        </p:spPr>
        <p:txBody>
          <a:bodyPr wrap="square">
            <a:spAutoFit/>
          </a:bodyPr>
          <a:lstStyle/>
          <a:p>
            <a:r>
              <a:rPr lang="en-US" dirty="0"/>
              <a:t>https://azure.microsoft.com/en-us/documentation/articles/cloud-services-choose-me/</a:t>
            </a:r>
          </a:p>
        </p:txBody>
      </p:sp>
    </p:spTree>
    <p:extLst>
      <p:ext uri="{BB962C8B-B14F-4D97-AF65-F5344CB8AC3E}">
        <p14:creationId xmlns:p14="http://schemas.microsoft.com/office/powerpoint/2010/main" val="26259949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03237" y="1058862"/>
            <a:ext cx="11353800" cy="5638800"/>
            <a:chOff x="503237" y="1058862"/>
            <a:chExt cx="11353800" cy="5638800"/>
          </a:xfrm>
        </p:grpSpPr>
        <p:graphicFrame>
          <p:nvGraphicFramePr>
            <p:cNvPr id="5" name="Diagram 4"/>
            <p:cNvGraphicFramePr/>
            <p:nvPr>
              <p:extLst>
                <p:ext uri="{D42A27DB-BD31-4B8C-83A1-F6EECF244321}">
                  <p14:modId xmlns:p14="http://schemas.microsoft.com/office/powerpoint/2010/main" val="1837966144"/>
                </p:ext>
              </p:extLst>
            </p:nvPr>
          </p:nvGraphicFramePr>
          <p:xfrm>
            <a:off x="503237" y="1058862"/>
            <a:ext cx="113538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ight Arrow 9"/>
            <p:cNvSpPr/>
            <p:nvPr/>
          </p:nvSpPr>
          <p:spPr bwMode="auto">
            <a:xfrm>
              <a:off x="3779837" y="1363662"/>
              <a:ext cx="1066800" cy="838200"/>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1" name="Right Arrow 10"/>
            <p:cNvSpPr/>
            <p:nvPr/>
          </p:nvSpPr>
          <p:spPr bwMode="auto">
            <a:xfrm>
              <a:off x="7666037" y="1363662"/>
              <a:ext cx="1066800" cy="838200"/>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27416311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30581"/>
          </a:xfrm>
        </p:spPr>
        <p:txBody>
          <a:bodyPr/>
          <a:lstStyle/>
          <a:p>
            <a:pPr marL="0" indent="0">
              <a:buNone/>
            </a:pPr>
            <a:r>
              <a:rPr lang="en-US" dirty="0"/>
              <a:t>Prefer managed services until you NEED more control</a:t>
            </a:r>
          </a:p>
          <a:p>
            <a:pPr marL="0" indent="0">
              <a:buNone/>
            </a:pPr>
            <a:endParaRPr lang="en-US" dirty="0"/>
          </a:p>
          <a:p>
            <a:pPr marL="0" indent="0">
              <a:buNone/>
            </a:pPr>
            <a:r>
              <a:rPr lang="en-US" dirty="0"/>
              <a:t>Examples: Require custom software install, direct machine access</a:t>
            </a:r>
          </a:p>
          <a:p>
            <a:endParaRPr lang="en-US" dirty="0"/>
          </a:p>
          <a:p>
            <a:pPr marL="0" indent="0">
              <a:buNone/>
            </a:pPr>
            <a:r>
              <a:rPr lang="en-US" sz="3600" dirty="0"/>
              <a:t>Observation: When first moving to the cloud, some teams often prefer VM’s for control and comfort. However, this is usually harder and more frustrating than PaaS.</a:t>
            </a:r>
          </a:p>
        </p:txBody>
      </p:sp>
      <p:sp>
        <p:nvSpPr>
          <p:cNvPr id="3" name="Title 2"/>
          <p:cNvSpPr>
            <a:spLocks noGrp="1"/>
          </p:cNvSpPr>
          <p:nvPr>
            <p:ph type="title"/>
          </p:nvPr>
        </p:nvSpPr>
        <p:spPr/>
        <p:txBody>
          <a:bodyPr/>
          <a:lstStyle/>
          <a:p>
            <a:r>
              <a:rPr lang="en-US" dirty="0"/>
              <a:t>Guidance:</a:t>
            </a:r>
          </a:p>
        </p:txBody>
      </p:sp>
    </p:spTree>
    <p:extLst>
      <p:ext uri="{BB962C8B-B14F-4D97-AF65-F5344CB8AC3E}">
        <p14:creationId xmlns:p14="http://schemas.microsoft.com/office/powerpoint/2010/main" val="17290365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2"/>
          <p:cNvSpPr/>
          <p:nvPr/>
        </p:nvSpPr>
        <p:spPr bwMode="auto">
          <a:xfrm>
            <a:off x="2103553" y="2029451"/>
            <a:ext cx="8174792" cy="3989278"/>
          </a:xfrm>
          <a:prstGeom prst="roundRect">
            <a:avLst>
              <a:gd name="adj" fmla="val 4889"/>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defTabSz="9320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6038631" y="3805074"/>
            <a:ext cx="462445" cy="272342"/>
            <a:chOff x="4924540" y="2915646"/>
            <a:chExt cx="462708" cy="272496"/>
          </a:xfrm>
          <a:solidFill>
            <a:srgbClr val="FFFFFF"/>
          </a:solidFill>
        </p:grpSpPr>
        <p:sp>
          <p:nvSpPr>
            <p:cNvPr id="18" name="Rectangle 17"/>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19" rIns="182776" bIns="146219" numCol="1" spcCol="0" rtlCol="0" fromWordArt="0" anchor="t" anchorCtr="0" forceAA="0" compatLnSpc="1">
              <a:prstTxWarp prst="textNoShape">
                <a:avLst/>
              </a:prstTxWarp>
              <a:noAutofit/>
            </a:bodyPr>
            <a:lstStyle/>
            <a:p>
              <a:pPr marL="0" marR="0" lvl="0" indent="0" algn="ctr" defTabSz="93185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629" y="2557732"/>
            <a:ext cx="2879559" cy="2869047"/>
          </a:xfrm>
          <a:prstGeom prst="rect">
            <a:avLst/>
          </a:prstGeom>
        </p:spPr>
      </p:pic>
      <p:grpSp>
        <p:nvGrpSpPr>
          <p:cNvPr id="21" name="Group 20"/>
          <p:cNvGrpSpPr/>
          <p:nvPr/>
        </p:nvGrpSpPr>
        <p:grpSpPr>
          <a:xfrm>
            <a:off x="7056082" y="2216057"/>
            <a:ext cx="2587807" cy="3543779"/>
            <a:chOff x="6325445" y="2030785"/>
            <a:chExt cx="2588909" cy="3545288"/>
          </a:xfrm>
        </p:grpSpPr>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23" name="Picture 22"/>
            <p:cNvPicPr>
              <a:picLocks noChangeAspect="1"/>
            </p:cNvPicPr>
            <p:nvPr/>
          </p:nvPicPr>
          <p:blipFill>
            <a:blip r:embed="rId5"/>
            <a:stretch>
              <a:fillRect/>
            </a:stretch>
          </p:blipFill>
          <p:spPr>
            <a:xfrm>
              <a:off x="6348445" y="2377802"/>
              <a:ext cx="473304" cy="462268"/>
            </a:xfrm>
            <a:prstGeom prst="rect">
              <a:avLst/>
            </a:prstGeom>
          </p:spPr>
        </p:pic>
        <p:pic>
          <p:nvPicPr>
            <p:cNvPr id="24" name="Picture 23"/>
            <p:cNvPicPr>
              <a:picLocks noChangeAspect="1"/>
            </p:cNvPicPr>
            <p:nvPr/>
          </p:nvPicPr>
          <p:blipFill>
            <a:blip r:embed="rId6"/>
            <a:stretch>
              <a:fillRect/>
            </a:stretch>
          </p:blipFill>
          <p:spPr>
            <a:xfrm>
              <a:off x="6325445" y="3961154"/>
              <a:ext cx="519305" cy="518725"/>
            </a:xfrm>
            <a:prstGeom prst="rect">
              <a:avLst/>
            </a:prstGeom>
          </p:spPr>
        </p:pic>
        <p:pic>
          <p:nvPicPr>
            <p:cNvPr id="25" name="Picture 24"/>
            <p:cNvPicPr>
              <a:picLocks noChangeAspect="1"/>
            </p:cNvPicPr>
            <p:nvPr/>
          </p:nvPicPr>
          <p:blipFill>
            <a:blip r:embed="rId7"/>
            <a:stretch>
              <a:fillRect/>
            </a:stretch>
          </p:blipFill>
          <p:spPr>
            <a:xfrm>
              <a:off x="6402625" y="3138601"/>
              <a:ext cx="364944" cy="524022"/>
            </a:xfrm>
            <a:prstGeom prst="rect">
              <a:avLst/>
            </a:prstGeom>
          </p:spPr>
        </p:pic>
        <p:sp>
          <p:nvSpPr>
            <p:cNvPr id="26" name="TextBox 25"/>
            <p:cNvSpPr txBox="1"/>
            <p:nvPr/>
          </p:nvSpPr>
          <p:spPr>
            <a:xfrm>
              <a:off x="6827873" y="2030785"/>
              <a:ext cx="2086481" cy="3545288"/>
            </a:xfrm>
            <a:prstGeom prst="rect">
              <a:avLst/>
            </a:prstGeom>
            <a:noFill/>
          </p:spPr>
          <p:txBody>
            <a:bodyPr wrap="none" lIns="182803" tIns="146241" rIns="182803" bIns="146241" rtlCol="0">
              <a:spAutoFit/>
            </a:bodyPr>
            <a:lstStyle/>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Web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Mobile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Logic apps</a:t>
              </a:r>
            </a:p>
            <a:p>
              <a:pPr marL="0" marR="0" lvl="0" indent="0" defTabSz="932302"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ea typeface="MS PGothic" panose="020B0600070205080204" pitchFamily="34" charset="-128"/>
                </a:rPr>
                <a:t>API apps</a:t>
              </a:r>
            </a:p>
          </p:txBody>
        </p:sp>
      </p:grpSp>
      <p:sp>
        <p:nvSpPr>
          <p:cNvPr id="32" name="Title 2"/>
          <p:cNvSpPr txBox="1">
            <a:spLocks/>
          </p:cNvSpPr>
          <p:nvPr/>
        </p:nvSpPr>
        <p:spPr>
          <a:xfrm>
            <a:off x="529971" y="449128"/>
            <a:ext cx="11305918" cy="91705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3794" rtl="0" eaLnBrk="1" fontAlgn="auto" latinLnBrk="0" hangingPunct="1">
              <a:lnSpc>
                <a:spcPct val="100000"/>
              </a:lnSpc>
              <a:spcBef>
                <a:spcPct val="0"/>
              </a:spcBef>
              <a:spcAft>
                <a:spcPts val="600"/>
              </a:spcAft>
              <a:buClrTx/>
              <a:buSzTx/>
              <a:buFontTx/>
              <a:buNone/>
              <a:tabLst/>
              <a:defRPr/>
            </a:pPr>
            <a:r>
              <a:rPr kumimoji="0" lang="en-US" sz="4798" b="0" i="0" u="none" strike="noStrike" kern="1200" cap="none" spc="0" normalizeH="0" baseline="0" noProof="0" dirty="0">
                <a:ln>
                  <a:noFill/>
                </a:ln>
                <a:solidFill>
                  <a:schemeClr val="tx1"/>
                </a:solidFill>
                <a:effectLst/>
                <a:uLnTx/>
                <a:uFillTx/>
                <a:latin typeface="Segoe UI Light"/>
                <a:ea typeface="+mj-ea"/>
                <a:cs typeface="+mj-cs"/>
              </a:rPr>
              <a:t>Choosing the right Azure App Service</a:t>
            </a:r>
            <a:br>
              <a:rPr kumimoji="0" lang="en-US" sz="4798" b="0" i="0" u="none" strike="noStrike" kern="1200" cap="none" spc="0" normalizeH="0" baseline="0" noProof="0" dirty="0">
                <a:ln>
                  <a:noFill/>
                </a:ln>
                <a:solidFill>
                  <a:schemeClr val="tx1"/>
                </a:solidFill>
                <a:effectLst/>
                <a:uLnTx/>
                <a:uFillTx/>
                <a:latin typeface="Segoe UI Light"/>
                <a:ea typeface="+mj-ea"/>
                <a:cs typeface="+mj-cs"/>
              </a:rPr>
            </a:br>
            <a:endParaRPr kumimoji="0" lang="en-US" sz="1398" b="0" i="0" u="none" strike="noStrike" kern="1200" cap="none" spc="0" normalizeH="0" baseline="0" noProof="0" dirty="0">
              <a:ln>
                <a:noFill/>
              </a:ln>
              <a:gradFill>
                <a:gsLst>
                  <a:gs pos="100000">
                    <a:schemeClr val="tx2"/>
                  </a:gs>
                  <a:gs pos="0">
                    <a:schemeClr val="tx2"/>
                  </a:gs>
                </a:gsLst>
                <a:lin ang="5400000" scaled="1"/>
              </a:gradFill>
              <a:effectLst/>
              <a:uLnTx/>
              <a:uFillTx/>
              <a:latin typeface="Segoe UI Light"/>
              <a:ea typeface="+mj-ea"/>
              <a:cs typeface="+mj-cs"/>
            </a:endParaRPr>
          </a:p>
        </p:txBody>
      </p:sp>
    </p:spTree>
    <p:extLst>
      <p:ext uri="{BB962C8B-B14F-4D97-AF65-F5344CB8AC3E}">
        <p14:creationId xmlns:p14="http://schemas.microsoft.com/office/powerpoint/2010/main" val="1080951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27735302"/>
              </p:ext>
            </p:extLst>
          </p:nvPr>
        </p:nvGraphicFramePr>
        <p:xfrm>
          <a:off x="658064" y="1135062"/>
          <a:ext cx="11277600" cy="5222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649380" y="373062"/>
            <a:ext cx="10611431"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latin typeface="+mj-lt"/>
              </a:rPr>
              <a:t>Pick the best fit for the problem at hand</a:t>
            </a:r>
          </a:p>
        </p:txBody>
      </p:sp>
      <p:sp>
        <p:nvSpPr>
          <p:cNvPr id="4" name="Rectangle 3"/>
          <p:cNvSpPr/>
          <p:nvPr/>
        </p:nvSpPr>
        <p:spPr>
          <a:xfrm>
            <a:off x="274637" y="6469062"/>
            <a:ext cx="12268200" cy="369332"/>
          </a:xfrm>
          <a:prstGeom prst="rect">
            <a:avLst/>
          </a:prstGeom>
        </p:spPr>
        <p:txBody>
          <a:bodyPr wrap="square">
            <a:spAutoFit/>
          </a:bodyPr>
          <a:lstStyle/>
          <a:p>
            <a:r>
              <a:rPr lang="en-US" dirty="0"/>
              <a:t>https://azure.microsoft.com/en-us/documentation/articles/app-service-value-prop-what-is/#app-types-in-app-service</a:t>
            </a:r>
          </a:p>
        </p:txBody>
      </p:sp>
    </p:spTree>
    <p:extLst>
      <p:ext uri="{BB962C8B-B14F-4D97-AF65-F5344CB8AC3E}">
        <p14:creationId xmlns:p14="http://schemas.microsoft.com/office/powerpoint/2010/main" val="6997105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4193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5170646"/>
          </a:xfrm>
        </p:spPr>
        <p:txBody>
          <a:bodyPr/>
          <a:lstStyle/>
          <a:p>
            <a:pPr algn="ctr"/>
            <a:r>
              <a:rPr lang="en-US" dirty="0"/>
              <a:t>The bad news: </a:t>
            </a:r>
            <a:br>
              <a:rPr lang="en-US" dirty="0"/>
            </a:br>
            <a:br>
              <a:rPr lang="en-US" dirty="0"/>
            </a:br>
            <a:r>
              <a:rPr lang="en-US" dirty="0"/>
              <a:t>You need to know how to pick WHICH of the dozens of services to use…</a:t>
            </a:r>
          </a:p>
        </p:txBody>
      </p:sp>
    </p:spTree>
    <p:extLst>
      <p:ext uri="{BB962C8B-B14F-4D97-AF65-F5344CB8AC3E}">
        <p14:creationId xmlns:p14="http://schemas.microsoft.com/office/powerpoint/2010/main" val="15286646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10537"/>
            <a:ext cx="11887200" cy="5170646"/>
          </a:xfrm>
        </p:spPr>
        <p:txBody>
          <a:bodyPr/>
          <a:lstStyle/>
          <a:p>
            <a:pPr algn="ctr"/>
            <a:r>
              <a:rPr lang="en-US" dirty="0"/>
              <a:t>Even when we narrow it down to application platforms, you’ve got choices…</a:t>
            </a:r>
            <a:br>
              <a:rPr lang="en-US" dirty="0"/>
            </a:br>
            <a:br>
              <a:rPr lang="en-US" dirty="0"/>
            </a:br>
            <a:r>
              <a:rPr lang="en-US" dirty="0"/>
              <a:t>and </a:t>
            </a:r>
            <a:r>
              <a:rPr lang="en-US" dirty="0" err="1"/>
              <a:t>subchoices</a:t>
            </a:r>
            <a:r>
              <a:rPr lang="en-US" dirty="0"/>
              <a:t>…</a:t>
            </a:r>
          </a:p>
        </p:txBody>
      </p:sp>
    </p:spTree>
    <p:extLst>
      <p:ext uri="{BB962C8B-B14F-4D97-AF65-F5344CB8AC3E}">
        <p14:creationId xmlns:p14="http://schemas.microsoft.com/office/powerpoint/2010/main" val="11458280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6523037" y="1197099"/>
            <a:ext cx="5486400" cy="579742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Text Placeholder 3"/>
          <p:cNvSpPr>
            <a:spLocks noGrp="1"/>
          </p:cNvSpPr>
          <p:nvPr>
            <p:ph type="body" sz="quarter" idx="10"/>
          </p:nvPr>
        </p:nvSpPr>
        <p:spPr>
          <a:xfrm>
            <a:off x="7018337" y="208847"/>
            <a:ext cx="4800600" cy="738664"/>
          </a:xfrm>
        </p:spPr>
        <p:txBody>
          <a:bodyPr/>
          <a:lstStyle/>
          <a:p>
            <a:r>
              <a:rPr lang="en-US" dirty="0"/>
              <a:t>Which App Service?</a:t>
            </a:r>
          </a:p>
        </p:txBody>
      </p:sp>
      <p:sp>
        <p:nvSpPr>
          <p:cNvPr id="6" name="Rectangle 5"/>
          <p:cNvSpPr/>
          <p:nvPr/>
        </p:nvSpPr>
        <p:spPr bwMode="auto">
          <a:xfrm>
            <a:off x="740103" y="4922472"/>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Virtual Machine (IaaS)</a:t>
            </a:r>
          </a:p>
        </p:txBody>
      </p:sp>
      <p:sp>
        <p:nvSpPr>
          <p:cNvPr id="7" name="Rectangle 6"/>
          <p:cNvSpPr/>
          <p:nvPr/>
        </p:nvSpPr>
        <p:spPr bwMode="auto">
          <a:xfrm>
            <a:off x="740103" y="1197098"/>
            <a:ext cx="5249534" cy="1004763"/>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Azure App Service</a:t>
            </a:r>
          </a:p>
        </p:txBody>
      </p:sp>
      <p:sp>
        <p:nvSpPr>
          <p:cNvPr id="8" name="Rectangle 7"/>
          <p:cNvSpPr/>
          <p:nvPr/>
        </p:nvSpPr>
        <p:spPr bwMode="auto">
          <a:xfrm>
            <a:off x="740103" y="3756881"/>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Service Fabric</a:t>
            </a:r>
          </a:p>
        </p:txBody>
      </p:sp>
      <p:sp>
        <p:nvSpPr>
          <p:cNvPr id="9" name="Rectangle 8"/>
          <p:cNvSpPr/>
          <p:nvPr/>
        </p:nvSpPr>
        <p:spPr bwMode="auto">
          <a:xfrm>
            <a:off x="740103" y="2591290"/>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Cloud Service</a:t>
            </a:r>
          </a:p>
        </p:txBody>
      </p:sp>
      <p:sp>
        <p:nvSpPr>
          <p:cNvPr id="10" name="Rectangle 9"/>
          <p:cNvSpPr/>
          <p:nvPr/>
        </p:nvSpPr>
        <p:spPr bwMode="auto">
          <a:xfrm>
            <a:off x="740103" y="6088062"/>
            <a:ext cx="5249534"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On Premises</a:t>
            </a:r>
          </a:p>
        </p:txBody>
      </p:sp>
      <p:sp>
        <p:nvSpPr>
          <p:cNvPr id="15" name="Rectangle 14"/>
          <p:cNvSpPr/>
          <p:nvPr/>
        </p:nvSpPr>
        <p:spPr bwMode="auto">
          <a:xfrm>
            <a:off x="7361237" y="1425699"/>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Function</a:t>
            </a:r>
          </a:p>
        </p:txBody>
      </p:sp>
      <p:sp>
        <p:nvSpPr>
          <p:cNvPr id="16" name="Rectangle 15"/>
          <p:cNvSpPr/>
          <p:nvPr/>
        </p:nvSpPr>
        <p:spPr bwMode="auto">
          <a:xfrm>
            <a:off x="7361237" y="492247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Mobile App</a:t>
            </a:r>
          </a:p>
        </p:txBody>
      </p:sp>
      <p:sp>
        <p:nvSpPr>
          <p:cNvPr id="17" name="Rectangle 16"/>
          <p:cNvSpPr/>
          <p:nvPr/>
        </p:nvSpPr>
        <p:spPr bwMode="auto">
          <a:xfrm>
            <a:off x="7361237" y="3756881"/>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API App</a:t>
            </a:r>
          </a:p>
        </p:txBody>
      </p:sp>
      <p:sp>
        <p:nvSpPr>
          <p:cNvPr id="18" name="Rectangle 17"/>
          <p:cNvSpPr/>
          <p:nvPr/>
        </p:nvSpPr>
        <p:spPr bwMode="auto">
          <a:xfrm>
            <a:off x="7361237" y="2591290"/>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Logic app</a:t>
            </a:r>
          </a:p>
        </p:txBody>
      </p:sp>
      <p:sp>
        <p:nvSpPr>
          <p:cNvPr id="19" name="Rectangle 18"/>
          <p:cNvSpPr/>
          <p:nvPr/>
        </p:nvSpPr>
        <p:spPr bwMode="auto">
          <a:xfrm>
            <a:off x="7361237" y="6088062"/>
            <a:ext cx="4191000" cy="7620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rPr>
              <a:t>Web app</a:t>
            </a:r>
          </a:p>
        </p:txBody>
      </p:sp>
      <p:sp>
        <p:nvSpPr>
          <p:cNvPr id="24" name="Text Placeholder 3"/>
          <p:cNvSpPr txBox="1">
            <a:spLocks/>
          </p:cNvSpPr>
          <p:nvPr/>
        </p:nvSpPr>
        <p:spPr>
          <a:xfrm>
            <a:off x="1040770" y="208847"/>
            <a:ext cx="4648200"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Which Technology?</a:t>
            </a:r>
          </a:p>
        </p:txBody>
      </p:sp>
      <p:sp>
        <p:nvSpPr>
          <p:cNvPr id="2" name="Rectangle 1"/>
          <p:cNvSpPr/>
          <p:nvPr/>
        </p:nvSpPr>
        <p:spPr bwMode="auto">
          <a:xfrm>
            <a:off x="5761037" y="1197099"/>
            <a:ext cx="1066800" cy="100476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9953323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662"/>
            <a:ext cx="11887200" cy="2133600"/>
          </a:xfrm>
        </p:spPr>
        <p:txBody>
          <a:bodyPr/>
          <a:lstStyle/>
          <a:p>
            <a:r>
              <a:rPr lang="en-US" sz="6000" dirty="0"/>
              <a:t>In this session, we’ll overview try to help you answer two questions:</a:t>
            </a:r>
            <a:br>
              <a:rPr lang="en-US" sz="6000" dirty="0"/>
            </a:br>
            <a:br>
              <a:rPr lang="en-US" sz="6000" dirty="0"/>
            </a:br>
            <a:endParaRPr lang="en-US" sz="6000" dirty="0"/>
          </a:p>
        </p:txBody>
      </p:sp>
      <p:sp>
        <p:nvSpPr>
          <p:cNvPr id="3" name="TextBox 2"/>
          <p:cNvSpPr txBox="1"/>
          <p:nvPr/>
        </p:nvSpPr>
        <p:spPr>
          <a:xfrm>
            <a:off x="259415" y="3268662"/>
            <a:ext cx="12124729" cy="1591205"/>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4400" dirty="0"/>
              <a:t>When should you use App Service?</a:t>
            </a:r>
          </a:p>
          <a:p>
            <a:pPr marL="457200" indent="-457200">
              <a:lnSpc>
                <a:spcPct val="90000"/>
              </a:lnSpc>
              <a:spcAft>
                <a:spcPts val="600"/>
              </a:spcAft>
              <a:buFont typeface="+mj-lt"/>
              <a:buAutoNum type="arabicPeriod"/>
            </a:pPr>
            <a:r>
              <a:rPr lang="en-US" sz="4400" dirty="0"/>
              <a:t>When should you use each App Service type?</a:t>
            </a:r>
            <a:endParaRPr lang="en-US" sz="4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937025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92" y="0"/>
            <a:ext cx="5686883"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pPr lvl="0"/>
            <a:r>
              <a:rPr lang="en-US" dirty="0"/>
              <a:t>Balance of</a:t>
            </a:r>
            <a:br>
              <a:rPr lang="en-US" dirty="0"/>
            </a:br>
            <a:r>
              <a:rPr lang="en-US" dirty="0"/>
              <a:t>responsibility </a:t>
            </a:r>
          </a:p>
        </p:txBody>
      </p:sp>
      <p:sp>
        <p:nvSpPr>
          <p:cNvPr id="4" name="TextBox 3"/>
          <p:cNvSpPr txBox="1"/>
          <p:nvPr/>
        </p:nvSpPr>
        <p:spPr>
          <a:xfrm>
            <a:off x="274639" y="1986815"/>
            <a:ext cx="5908321" cy="4047502"/>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rPr>
              <a:t>Balance of control and responsibility depends on the category of the service</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MOVE-IN READY</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Use immediately with minimal configuration</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SOME ASSEMBLY REQUIRED</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Existing services are a starting point, with additional configuration for a custom fit</a:t>
            </a:r>
          </a:p>
          <a:p>
            <a:pPr marL="0" marR="0" lvl="0" indent="0" defTabSz="914400" eaLnBrk="1" fontAlgn="auto" latinLnBrk="0" hangingPunct="1">
              <a:lnSpc>
                <a:spcPct val="90000"/>
              </a:lnSpc>
              <a:spcBef>
                <a:spcPts val="1224"/>
              </a:spcBef>
              <a:spcAft>
                <a:spcPts val="612"/>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BUILD FROM THE GROUND UP</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73" b="0" i="0" u="none" strike="noStrike" kern="0" cap="none" spc="0" normalizeH="0" baseline="0" noProof="0" dirty="0">
                <a:ln>
                  <a:noFill/>
                </a:ln>
                <a:solidFill>
                  <a:sysClr val="windowText" lastClr="000000"/>
                </a:solidFill>
                <a:effectLst/>
                <a:uLnTx/>
                <a:uFillTx/>
              </a:rPr>
              <a:t>Building blocks, create your own solution or apps from scratch</a:t>
            </a:r>
          </a:p>
        </p:txBody>
      </p:sp>
      <p:graphicFrame>
        <p:nvGraphicFramePr>
          <p:cNvPr id="6" name="Table 5"/>
          <p:cNvGraphicFramePr>
            <a:graphicFrameLocks noGrp="1"/>
          </p:cNvGraphicFramePr>
          <p:nvPr>
            <p:extLst/>
          </p:nvPr>
        </p:nvGraphicFramePr>
        <p:xfrm>
          <a:off x="7066414" y="544224"/>
          <a:ext cx="5044070" cy="5238976"/>
        </p:xfrm>
        <a:graphic>
          <a:graphicData uri="http://schemas.openxmlformats.org/drawingml/2006/table">
            <a:tbl>
              <a:tblPr firstRow="1" bandRow="1">
                <a:tableStyleId>{5940675A-B579-460E-94D1-54222C63F5DA}</a:tableStyleId>
              </a:tblPr>
              <a:tblGrid>
                <a:gridCol w="1865150">
                  <a:extLst>
                    <a:ext uri="{9D8B030D-6E8A-4147-A177-3AD203B41FA5}">
                      <a16:colId xmlns:a16="http://schemas.microsoft.com/office/drawing/2014/main" val="2544153837"/>
                    </a:ext>
                  </a:extLst>
                </a:gridCol>
                <a:gridCol w="923636">
                  <a:extLst>
                    <a:ext uri="{9D8B030D-6E8A-4147-A177-3AD203B41FA5}">
                      <a16:colId xmlns:a16="http://schemas.microsoft.com/office/drawing/2014/main" val="3937659814"/>
                    </a:ext>
                  </a:extLst>
                </a:gridCol>
                <a:gridCol w="655782">
                  <a:extLst>
                    <a:ext uri="{9D8B030D-6E8A-4147-A177-3AD203B41FA5}">
                      <a16:colId xmlns:a16="http://schemas.microsoft.com/office/drawing/2014/main" val="2750310453"/>
                    </a:ext>
                  </a:extLst>
                </a:gridCol>
                <a:gridCol w="729673">
                  <a:extLst>
                    <a:ext uri="{9D8B030D-6E8A-4147-A177-3AD203B41FA5}">
                      <a16:colId xmlns:a16="http://schemas.microsoft.com/office/drawing/2014/main" val="1063817949"/>
                    </a:ext>
                  </a:extLst>
                </a:gridCol>
                <a:gridCol w="869829">
                  <a:extLst>
                    <a:ext uri="{9D8B030D-6E8A-4147-A177-3AD203B41FA5}">
                      <a16:colId xmlns:a16="http://schemas.microsoft.com/office/drawing/2014/main" val="449148099"/>
                    </a:ext>
                  </a:extLst>
                </a:gridCol>
              </a:tblGrid>
              <a:tr h="366628">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372">
                <a:tc>
                  <a:txBody>
                    <a:bodyPr/>
                    <a:lstStyle/>
                    <a:p>
                      <a:r>
                        <a:rPr lang="en-US" sz="1600" dirty="0">
                          <a:solidFill>
                            <a:schemeClr val="bg1"/>
                          </a:solidFill>
                        </a:rPr>
                        <a:t>Applications</a:t>
                      </a:r>
                    </a:p>
                  </a:txBody>
                  <a:tcPr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372">
                <a:tc>
                  <a:txBody>
                    <a:bodyPr/>
                    <a:lstStyle/>
                    <a:p>
                      <a:r>
                        <a:rPr lang="en-US" sz="1600" dirty="0">
                          <a:solidFill>
                            <a:schemeClr val="bg1"/>
                          </a:solidFill>
                        </a:rPr>
                        <a:t>Data</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958753268"/>
                  </a:ext>
                </a:extLst>
              </a:tr>
              <a:tr h="541372">
                <a:tc>
                  <a:txBody>
                    <a:bodyPr/>
                    <a:lstStyle/>
                    <a:p>
                      <a:r>
                        <a:rPr lang="en-US" sz="1600" dirty="0">
                          <a:solidFill>
                            <a:schemeClr val="bg1"/>
                          </a:solidFill>
                        </a:rPr>
                        <a:t>Runtime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1033960191"/>
                  </a:ext>
                </a:extLst>
              </a:tr>
              <a:tr h="541372">
                <a:tc>
                  <a:txBody>
                    <a:bodyPr/>
                    <a:lstStyle/>
                    <a:p>
                      <a:r>
                        <a:rPr lang="en-US" sz="1600" dirty="0">
                          <a:solidFill>
                            <a:schemeClr val="bg1"/>
                          </a:solidFill>
                        </a:rPr>
                        <a:t>Middleware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76098919"/>
                  </a:ext>
                </a:extLst>
              </a:tr>
              <a:tr h="541372">
                <a:tc>
                  <a:txBody>
                    <a:bodyPr/>
                    <a:lstStyle/>
                    <a:p>
                      <a:r>
                        <a:rPr lang="en-US" sz="1600" dirty="0">
                          <a:solidFill>
                            <a:schemeClr val="bg1"/>
                          </a:solidFill>
                        </a:rPr>
                        <a:t>O/S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899666371"/>
                  </a:ext>
                </a:extLst>
              </a:tr>
              <a:tr h="541372">
                <a:tc>
                  <a:txBody>
                    <a:bodyPr/>
                    <a:lstStyle/>
                    <a:p>
                      <a:r>
                        <a:rPr lang="en-US" sz="1600" dirty="0">
                          <a:solidFill>
                            <a:schemeClr val="bg1"/>
                          </a:solidFill>
                        </a:rPr>
                        <a:t>Virtualization</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37277180"/>
                  </a:ext>
                </a:extLst>
              </a:tr>
              <a:tr h="541372">
                <a:tc>
                  <a:txBody>
                    <a:bodyPr/>
                    <a:lstStyle/>
                    <a:p>
                      <a:r>
                        <a:rPr lang="en-US" sz="1600" dirty="0">
                          <a:solidFill>
                            <a:schemeClr val="bg1"/>
                          </a:solidFill>
                        </a:rPr>
                        <a:t>Servers</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943673154"/>
                  </a:ext>
                </a:extLst>
              </a:tr>
              <a:tr h="541372">
                <a:tc>
                  <a:txBody>
                    <a:bodyPr/>
                    <a:lstStyle/>
                    <a:p>
                      <a:r>
                        <a:rPr lang="en-US" sz="1600" dirty="0">
                          <a:solidFill>
                            <a:schemeClr val="bg1"/>
                          </a:solidFill>
                        </a:rPr>
                        <a:t>Storage</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802216785"/>
                  </a:ext>
                </a:extLst>
              </a:tr>
              <a:tr h="541372">
                <a:tc>
                  <a:txBody>
                    <a:bodyPr/>
                    <a:lstStyle/>
                    <a:p>
                      <a:r>
                        <a:rPr lang="en-US" sz="1600" dirty="0">
                          <a:solidFill>
                            <a:schemeClr val="bg1"/>
                          </a:solidFill>
                        </a:rPr>
                        <a:t>Networking</a:t>
                      </a:r>
                    </a:p>
                  </a:txBody>
                  <a:tcPr anchor="b">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highlight>
                          <a:srgbClr val="FFFF00"/>
                        </a:highlight>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310058" y="1049587"/>
            <a:ext cx="457201" cy="4734008"/>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0" name="Group 49"/>
          <p:cNvGrpSpPr/>
          <p:nvPr/>
        </p:nvGrpSpPr>
        <p:grpSpPr>
          <a:xfrm>
            <a:off x="10623205" y="1049587"/>
            <a:ext cx="457200" cy="4734008"/>
            <a:chOff x="9691654" y="1049587"/>
            <a:chExt cx="457200" cy="4734008"/>
          </a:xfrm>
        </p:grpSpPr>
        <p:sp>
          <p:nvSpPr>
            <p:cNvPr id="8" name="Rectangle 7"/>
            <p:cNvSpPr/>
            <p:nvPr/>
          </p:nvSpPr>
          <p:spPr bwMode="auto">
            <a:xfrm>
              <a:off x="9691654"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Rectangle 12"/>
            <p:cNvSpPr/>
            <p:nvPr/>
          </p:nvSpPr>
          <p:spPr bwMode="auto">
            <a:xfrm>
              <a:off x="9691654" y="1584188"/>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1" name="Group 60"/>
          <p:cNvGrpSpPr/>
          <p:nvPr/>
        </p:nvGrpSpPr>
        <p:grpSpPr>
          <a:xfrm>
            <a:off x="9927769" y="1049587"/>
            <a:ext cx="465783" cy="4733613"/>
            <a:chOff x="10608689" y="1049587"/>
            <a:chExt cx="465783" cy="4733613"/>
          </a:xfrm>
        </p:grpSpPr>
        <p:sp>
          <p:nvSpPr>
            <p:cNvPr id="9" name="Rectangle 8"/>
            <p:cNvSpPr/>
            <p:nvPr/>
          </p:nvSpPr>
          <p:spPr bwMode="auto">
            <a:xfrm>
              <a:off x="1060868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ectangle 13"/>
            <p:cNvSpPr/>
            <p:nvPr/>
          </p:nvSpPr>
          <p:spPr bwMode="auto">
            <a:xfrm>
              <a:off x="1060868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Rectangle 17"/>
            <p:cNvSpPr/>
            <p:nvPr/>
          </p:nvSpPr>
          <p:spPr bwMode="auto">
            <a:xfrm>
              <a:off x="1060868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1060868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Rectangle 25"/>
            <p:cNvSpPr/>
            <p:nvPr/>
          </p:nvSpPr>
          <p:spPr bwMode="auto">
            <a:xfrm>
              <a:off x="1060868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0" name="Group 59"/>
          <p:cNvGrpSpPr/>
          <p:nvPr/>
        </p:nvGrpSpPr>
        <p:grpSpPr>
          <a:xfrm>
            <a:off x="9240916" y="1049587"/>
            <a:ext cx="457200" cy="4733613"/>
            <a:chOff x="11310059" y="1049587"/>
            <a:chExt cx="457200" cy="4733613"/>
          </a:xfrm>
        </p:grpSpPr>
        <p:sp>
          <p:nvSpPr>
            <p:cNvPr id="10" name="Rectangle 9"/>
            <p:cNvSpPr/>
            <p:nvPr/>
          </p:nvSpPr>
          <p:spPr bwMode="auto">
            <a:xfrm>
              <a:off x="11310059" y="104958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5" name="Rectangle 14"/>
            <p:cNvSpPr/>
            <p:nvPr/>
          </p:nvSpPr>
          <p:spPr bwMode="auto">
            <a:xfrm>
              <a:off x="11310059" y="158413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9" name="Rectangle 18"/>
            <p:cNvSpPr/>
            <p:nvPr/>
          </p:nvSpPr>
          <p:spPr bwMode="auto">
            <a:xfrm>
              <a:off x="11310059" y="211869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ectangle 22"/>
            <p:cNvSpPr/>
            <p:nvPr/>
          </p:nvSpPr>
          <p:spPr bwMode="auto">
            <a:xfrm>
              <a:off x="11310059" y="2653243"/>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 name="Rectangle 26"/>
            <p:cNvSpPr/>
            <p:nvPr/>
          </p:nvSpPr>
          <p:spPr bwMode="auto">
            <a:xfrm>
              <a:off x="11310059" y="3187795"/>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 name="Rectangle 30"/>
            <p:cNvSpPr/>
            <p:nvPr/>
          </p:nvSpPr>
          <p:spPr bwMode="auto">
            <a:xfrm>
              <a:off x="11310059" y="3722347"/>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 name="Rectangle 34"/>
            <p:cNvSpPr/>
            <p:nvPr/>
          </p:nvSpPr>
          <p:spPr bwMode="auto">
            <a:xfrm>
              <a:off x="11310059" y="4256899"/>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11310059" y="4791451"/>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3" name="Rectangle 42"/>
            <p:cNvSpPr/>
            <p:nvPr/>
          </p:nvSpPr>
          <p:spPr bwMode="auto">
            <a:xfrm>
              <a:off x="11310059" y="5326000"/>
              <a:ext cx="457200" cy="45720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9" name="Group 58"/>
          <p:cNvGrpSpPr/>
          <p:nvPr/>
        </p:nvGrpSpPr>
        <p:grpSpPr>
          <a:xfrm>
            <a:off x="10652747" y="6083470"/>
            <a:ext cx="1402739" cy="517065"/>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TextBox 54"/>
            <p:cNvSpPr txBox="1"/>
            <p:nvPr/>
          </p:nvSpPr>
          <p:spPr>
            <a:xfrm>
              <a:off x="9381237" y="5966176"/>
              <a:ext cx="1227452"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Microsoft</a:t>
              </a:r>
            </a:p>
          </p:txBody>
        </p:sp>
      </p:grpSp>
      <p:grpSp>
        <p:nvGrpSpPr>
          <p:cNvPr id="58" name="Group 57"/>
          <p:cNvGrpSpPr/>
          <p:nvPr/>
        </p:nvGrpSpPr>
        <p:grpSpPr>
          <a:xfrm>
            <a:off x="9240916" y="6083470"/>
            <a:ext cx="1389181" cy="517065"/>
            <a:chOff x="10595131" y="5966176"/>
            <a:chExt cx="1389181" cy="517065"/>
          </a:xfrm>
        </p:grpSpPr>
        <p:sp>
          <p:nvSpPr>
            <p:cNvPr id="56" name="Rectangle 55"/>
            <p:cNvSpPr/>
            <p:nvPr/>
          </p:nvSpPr>
          <p:spPr bwMode="auto">
            <a:xfrm>
              <a:off x="10595131" y="6071862"/>
              <a:ext cx="274320" cy="27432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7" name="TextBox 56"/>
            <p:cNvSpPr txBox="1"/>
            <p:nvPr/>
          </p:nvSpPr>
          <p:spPr>
            <a:xfrm>
              <a:off x="10742947" y="5966176"/>
              <a:ext cx="1241365"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Customer</a:t>
              </a:r>
            </a:p>
          </p:txBody>
        </p:sp>
      </p:grpSp>
    </p:spTree>
    <p:extLst>
      <p:ext uri="{BB962C8B-B14F-4D97-AF65-F5344CB8AC3E}">
        <p14:creationId xmlns:p14="http://schemas.microsoft.com/office/powerpoint/2010/main" val="1434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 of Microsoft Azure PaaS</a:t>
            </a:r>
            <a:br>
              <a:rPr lang="en-US" dirty="0"/>
            </a:br>
            <a:r>
              <a:rPr lang="en-US" sz="3200" dirty="0"/>
              <a:t>Forrester total economic impact results</a:t>
            </a:r>
            <a:endParaRPr lang="en-US" dirty="0"/>
          </a:p>
        </p:txBody>
      </p:sp>
      <p:sp>
        <p:nvSpPr>
          <p:cNvPr id="56" name="Text Placeholder 2"/>
          <p:cNvSpPr>
            <a:spLocks noGrp="1"/>
          </p:cNvSpPr>
          <p:nvPr>
            <p:ph type="body" sz="quarter" idx="10"/>
          </p:nvPr>
        </p:nvSpPr>
        <p:spPr>
          <a:xfrm>
            <a:off x="274638" y="1683098"/>
            <a:ext cx="11887200" cy="849463"/>
          </a:xfrm>
        </p:spPr>
        <p:txBody>
          <a:bodyPr/>
          <a:lstStyle/>
          <a:p>
            <a:r>
              <a:rPr lang="en-US" sz="2400" dirty="0">
                <a:solidFill>
                  <a:schemeClr val="tx1"/>
                </a:solidFill>
                <a:latin typeface="Segoe UI Semilight" panose="020B0402040204020203" pitchFamily="34" charset="0"/>
                <a:cs typeface="Segoe UI Semilight" panose="020B0402040204020203" pitchFamily="34" charset="0"/>
              </a:rPr>
              <a:t>Interviewed organizations reported on the financial and business benefits of shifting application development and deployment from Azure IaaS to Azure PaaS</a:t>
            </a:r>
          </a:p>
        </p:txBody>
      </p:sp>
      <p:sp>
        <p:nvSpPr>
          <p:cNvPr id="53" name="Rectangle 52"/>
          <p:cNvSpPr/>
          <p:nvPr/>
        </p:nvSpPr>
        <p:spPr>
          <a:xfrm>
            <a:off x="274638" y="6129818"/>
            <a:ext cx="11887200" cy="603242"/>
          </a:xfrm>
          <a:prstGeom prst="rect">
            <a:avLst/>
          </a:prstGeom>
        </p:spPr>
        <p:txBody>
          <a:bodyPr wrap="square" lIns="182880" tIns="146304" rIns="182880" bIns="146304">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Based on five-year, risk-adjusted figures for a composite organization constructed from aggregated interviews with eight Microsoft Azure IaaS customers.</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tx1"/>
                    </a:gs>
                    <a:gs pos="100000">
                      <a:schemeClr val="tx1"/>
                    </a:gs>
                  </a:gsLst>
                  <a:lin ang="5400000" scaled="1"/>
                </a:gradFill>
                <a:effectLst/>
                <a:uLnTx/>
                <a:uFillTx/>
              </a:rPr>
              <a:t>Source:  “The Total Economic Impact Of Microsoft Azure PaaS,” a commissioned study conducted by Forrester Consulting, June 2016</a:t>
            </a:r>
          </a:p>
        </p:txBody>
      </p:sp>
      <p:sp>
        <p:nvSpPr>
          <p:cNvPr id="52" name="1_Text"/>
          <p:cNvSpPr/>
          <p:nvPr/>
        </p:nvSpPr>
        <p:spPr>
          <a:xfrm>
            <a:off x="457200" y="4536565"/>
            <a:ext cx="2041768"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466%</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Return on Investment</a:t>
            </a:r>
          </a:p>
        </p:txBody>
      </p:sp>
      <p:sp>
        <p:nvSpPr>
          <p:cNvPr id="54" name="2_Text"/>
          <p:cNvSpPr/>
          <p:nvPr/>
        </p:nvSpPr>
        <p:spPr>
          <a:xfrm>
            <a:off x="3228697" y="4536565"/>
            <a:ext cx="2331407"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$5.91M</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Net Present Value</a:t>
            </a:r>
          </a:p>
        </p:txBody>
      </p:sp>
      <p:sp>
        <p:nvSpPr>
          <p:cNvPr id="86" name="1_Text"/>
          <p:cNvSpPr/>
          <p:nvPr/>
        </p:nvSpPr>
        <p:spPr>
          <a:xfrm>
            <a:off x="6383474" y="4536565"/>
            <a:ext cx="1854492"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80%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IT Time  Saved</a:t>
            </a:r>
          </a:p>
        </p:txBody>
      </p:sp>
      <p:sp>
        <p:nvSpPr>
          <p:cNvPr id="87" name="1_Text"/>
          <p:cNvSpPr/>
          <p:nvPr/>
        </p:nvSpPr>
        <p:spPr>
          <a:xfrm>
            <a:off x="8395845" y="4536565"/>
            <a:ext cx="3684683" cy="1018097"/>
          </a:xfrm>
          <a:prstGeom prst="rect">
            <a:avLst/>
          </a:prstGeom>
          <a:noFill/>
          <a:ln w="25400" cap="flat" cmpd="sng" algn="ctr">
            <a:noFill/>
            <a:prstDash val="solid"/>
          </a:ln>
          <a:effectLst/>
        </p:spPr>
        <p:txBody>
          <a:bodyPr rot="0" spcFirstLastPara="0" vertOverflow="overflow" horzOverflow="overflow" vert="horz" wrap="square" lIns="44815" tIns="44815" rIns="44815" bIns="44815" numCol="1" spcCol="0" rtlCol="0" fromWordArt="0" anchor="t" anchorCtr="0" forceAA="0" compatLnSpc="1">
            <a:prstTxWarp prst="textNoShape">
              <a:avLst/>
            </a:prstTxWarp>
            <a:noAutofit/>
          </a:bodyPr>
          <a:lstStyle/>
          <a:p>
            <a:pPr marL="0" marR="0" lvl="0" indent="0" algn="ctr" defTabSz="896010" eaLnBrk="1" fontAlgn="auto" latinLnBrk="0" hangingPunct="1">
              <a:lnSpc>
                <a:spcPct val="90000"/>
              </a:lnSpc>
              <a:spcBef>
                <a:spcPts val="769"/>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50%</a:t>
            </a:r>
            <a:b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Faster Service Deployment Time to Market</a:t>
            </a:r>
          </a:p>
        </p:txBody>
      </p:sp>
      <p:grpSp>
        <p:nvGrpSpPr>
          <p:cNvPr id="30" name="Group 29"/>
          <p:cNvGrpSpPr/>
          <p:nvPr/>
        </p:nvGrpSpPr>
        <p:grpSpPr>
          <a:xfrm>
            <a:off x="691497" y="2809428"/>
            <a:ext cx="1573175" cy="1573175"/>
            <a:chOff x="691497" y="2897089"/>
            <a:chExt cx="1573175" cy="1573175"/>
          </a:xfrm>
        </p:grpSpPr>
        <p:sp>
          <p:nvSpPr>
            <p:cNvPr id="55" name="Oval 54"/>
            <p:cNvSpPr/>
            <p:nvPr/>
          </p:nvSpPr>
          <p:spPr bwMode="auto">
            <a:xfrm>
              <a:off x="691497"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Freeform 290"/>
            <p:cNvSpPr>
              <a:spLocks noEditPoints="1"/>
            </p:cNvSpPr>
            <p:nvPr/>
          </p:nvSpPr>
          <p:spPr bwMode="auto">
            <a:xfrm>
              <a:off x="1069321" y="3306370"/>
              <a:ext cx="780610" cy="758047"/>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 name="Group 30"/>
          <p:cNvGrpSpPr/>
          <p:nvPr/>
        </p:nvGrpSpPr>
        <p:grpSpPr>
          <a:xfrm>
            <a:off x="3611531" y="2809428"/>
            <a:ext cx="1573175" cy="1573175"/>
            <a:chOff x="3611531" y="2897089"/>
            <a:chExt cx="1573175" cy="1573175"/>
          </a:xfrm>
        </p:grpSpPr>
        <p:sp>
          <p:nvSpPr>
            <p:cNvPr id="67" name="Oval 66"/>
            <p:cNvSpPr/>
            <p:nvPr/>
          </p:nvSpPr>
          <p:spPr bwMode="auto">
            <a:xfrm>
              <a:off x="3611531"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 name="Freeform 272"/>
            <p:cNvSpPr>
              <a:spLocks noEditPoints="1"/>
            </p:cNvSpPr>
            <p:nvPr/>
          </p:nvSpPr>
          <p:spPr bwMode="auto">
            <a:xfrm>
              <a:off x="3942009" y="3363432"/>
              <a:ext cx="896647" cy="594805"/>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5" name="Group 34"/>
          <p:cNvGrpSpPr/>
          <p:nvPr/>
        </p:nvGrpSpPr>
        <p:grpSpPr>
          <a:xfrm>
            <a:off x="6531565" y="2809428"/>
            <a:ext cx="1573175" cy="1573175"/>
            <a:chOff x="6531565" y="2897089"/>
            <a:chExt cx="1573175" cy="1573175"/>
          </a:xfrm>
        </p:grpSpPr>
        <p:sp>
          <p:nvSpPr>
            <p:cNvPr id="79" name="Oval 78"/>
            <p:cNvSpPr/>
            <p:nvPr/>
          </p:nvSpPr>
          <p:spPr bwMode="auto">
            <a:xfrm>
              <a:off x="6531565"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 name="Freeform 131"/>
            <p:cNvSpPr>
              <a:spLocks noChangeAspect="1" noEditPoints="1"/>
            </p:cNvSpPr>
            <p:nvPr/>
          </p:nvSpPr>
          <p:spPr bwMode="auto">
            <a:xfrm>
              <a:off x="6947783" y="3196232"/>
              <a:ext cx="733273" cy="852257"/>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6" name="Group 35"/>
          <p:cNvGrpSpPr/>
          <p:nvPr/>
        </p:nvGrpSpPr>
        <p:grpSpPr>
          <a:xfrm>
            <a:off x="9451598" y="2809428"/>
            <a:ext cx="1573175" cy="1573175"/>
            <a:chOff x="9451598" y="2897089"/>
            <a:chExt cx="1573175" cy="1573175"/>
          </a:xfrm>
        </p:grpSpPr>
        <p:sp>
          <p:nvSpPr>
            <p:cNvPr id="85" name="Oval 84"/>
            <p:cNvSpPr/>
            <p:nvPr/>
          </p:nvSpPr>
          <p:spPr bwMode="auto">
            <a:xfrm>
              <a:off x="9451598" y="2897089"/>
              <a:ext cx="1573175" cy="1573175"/>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 name="Freeform 5"/>
            <p:cNvSpPr>
              <a:spLocks noEditPoints="1"/>
            </p:cNvSpPr>
            <p:nvPr/>
          </p:nvSpPr>
          <p:spPr bwMode="auto">
            <a:xfrm>
              <a:off x="9827674" y="3169920"/>
              <a:ext cx="870013" cy="914400"/>
            </a:xfrm>
            <a:custGeom>
              <a:avLst/>
              <a:gdLst>
                <a:gd name="T0" fmla="*/ 121 w 135"/>
                <a:gd name="T1" fmla="*/ 53 h 142"/>
                <a:gd name="T2" fmla="*/ 125 w 135"/>
                <a:gd name="T3" fmla="*/ 64 h 142"/>
                <a:gd name="T4" fmla="*/ 127 w 135"/>
                <a:gd name="T5" fmla="*/ 79 h 142"/>
                <a:gd name="T6" fmla="*/ 108 w 135"/>
                <a:gd name="T7" fmla="*/ 124 h 142"/>
                <a:gd name="T8" fmla="*/ 64 w 135"/>
                <a:gd name="T9" fmla="*/ 142 h 142"/>
                <a:gd name="T10" fmla="*/ 19 w 135"/>
                <a:gd name="T11" fmla="*/ 124 h 142"/>
                <a:gd name="T12" fmla="*/ 0 w 135"/>
                <a:gd name="T13" fmla="*/ 79 h 142"/>
                <a:gd name="T14" fmla="*/ 19 w 135"/>
                <a:gd name="T15" fmla="*/ 34 h 142"/>
                <a:gd name="T16" fmla="*/ 60 w 135"/>
                <a:gd name="T17" fmla="*/ 16 h 142"/>
                <a:gd name="T18" fmla="*/ 60 w 135"/>
                <a:gd name="T19" fmla="*/ 0 h 142"/>
                <a:gd name="T20" fmla="*/ 64 w 135"/>
                <a:gd name="T21" fmla="*/ 0 h 142"/>
                <a:gd name="T22" fmla="*/ 105 w 135"/>
                <a:gd name="T23" fmla="*/ 12 h 142"/>
                <a:gd name="T24" fmla="*/ 133 w 135"/>
                <a:gd name="T25" fmla="*/ 43 h 142"/>
                <a:gd name="T26" fmla="*/ 135 w 135"/>
                <a:gd name="T27" fmla="*/ 47 h 142"/>
                <a:gd name="T28" fmla="*/ 121 w 135"/>
                <a:gd name="T29" fmla="*/ 53 h 142"/>
                <a:gd name="T30" fmla="*/ 60 w 135"/>
                <a:gd name="T31" fmla="*/ 24 h 142"/>
                <a:gd name="T32" fmla="*/ 25 w 135"/>
                <a:gd name="T33" fmla="*/ 40 h 142"/>
                <a:gd name="T34" fmla="*/ 8 w 135"/>
                <a:gd name="T35" fmla="*/ 79 h 142"/>
                <a:gd name="T36" fmla="*/ 25 w 135"/>
                <a:gd name="T37" fmla="*/ 118 h 142"/>
                <a:gd name="T38" fmla="*/ 64 w 135"/>
                <a:gd name="T39" fmla="*/ 134 h 142"/>
                <a:gd name="T40" fmla="*/ 103 w 135"/>
                <a:gd name="T41" fmla="*/ 118 h 142"/>
                <a:gd name="T42" fmla="*/ 119 w 135"/>
                <a:gd name="T43" fmla="*/ 79 h 142"/>
                <a:gd name="T44" fmla="*/ 117 w 135"/>
                <a:gd name="T45" fmla="*/ 66 h 142"/>
                <a:gd name="T46" fmla="*/ 114 w 135"/>
                <a:gd name="T47" fmla="*/ 57 h 142"/>
                <a:gd name="T48" fmla="*/ 60 w 135"/>
                <a:gd name="T49" fmla="*/ 84 h 142"/>
                <a:gd name="T50" fmla="*/ 60 w 135"/>
                <a:gd name="T51" fmla="*/ 24 h 142"/>
                <a:gd name="T52" fmla="*/ 68 w 135"/>
                <a:gd name="T53" fmla="*/ 71 h 142"/>
                <a:gd name="T54" fmla="*/ 124 w 135"/>
                <a:gd name="T55" fmla="*/ 43 h 142"/>
                <a:gd name="T56" fmla="*/ 100 w 135"/>
                <a:gd name="T57" fmla="*/ 19 h 142"/>
                <a:gd name="T58" fmla="*/ 68 w 135"/>
                <a:gd name="T59" fmla="*/ 8 h 142"/>
                <a:gd name="T60" fmla="*/ 68 w 135"/>
                <a:gd name="T6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42">
                  <a:moveTo>
                    <a:pt x="121" y="53"/>
                  </a:moveTo>
                  <a:cubicBezTo>
                    <a:pt x="123" y="57"/>
                    <a:pt x="124" y="60"/>
                    <a:pt x="125" y="64"/>
                  </a:cubicBezTo>
                  <a:cubicBezTo>
                    <a:pt x="126" y="69"/>
                    <a:pt x="127" y="74"/>
                    <a:pt x="127" y="79"/>
                  </a:cubicBezTo>
                  <a:cubicBezTo>
                    <a:pt x="127" y="96"/>
                    <a:pt x="120" y="112"/>
                    <a:pt x="108" y="124"/>
                  </a:cubicBezTo>
                  <a:cubicBezTo>
                    <a:pt x="97" y="135"/>
                    <a:pt x="81" y="142"/>
                    <a:pt x="64" y="142"/>
                  </a:cubicBezTo>
                  <a:cubicBezTo>
                    <a:pt x="46" y="142"/>
                    <a:pt x="30" y="135"/>
                    <a:pt x="19" y="124"/>
                  </a:cubicBezTo>
                  <a:cubicBezTo>
                    <a:pt x="7" y="112"/>
                    <a:pt x="0" y="96"/>
                    <a:pt x="0" y="79"/>
                  </a:cubicBezTo>
                  <a:cubicBezTo>
                    <a:pt x="0" y="62"/>
                    <a:pt x="7" y="46"/>
                    <a:pt x="19" y="34"/>
                  </a:cubicBezTo>
                  <a:cubicBezTo>
                    <a:pt x="29" y="24"/>
                    <a:pt x="44" y="17"/>
                    <a:pt x="60" y="16"/>
                  </a:cubicBezTo>
                  <a:cubicBezTo>
                    <a:pt x="60" y="0"/>
                    <a:pt x="60" y="0"/>
                    <a:pt x="60" y="0"/>
                  </a:cubicBezTo>
                  <a:cubicBezTo>
                    <a:pt x="64" y="0"/>
                    <a:pt x="64" y="0"/>
                    <a:pt x="64" y="0"/>
                  </a:cubicBezTo>
                  <a:cubicBezTo>
                    <a:pt x="79" y="0"/>
                    <a:pt x="93" y="5"/>
                    <a:pt x="105" y="12"/>
                  </a:cubicBezTo>
                  <a:cubicBezTo>
                    <a:pt x="117" y="20"/>
                    <a:pt x="126" y="30"/>
                    <a:pt x="133" y="43"/>
                  </a:cubicBezTo>
                  <a:cubicBezTo>
                    <a:pt x="135" y="47"/>
                    <a:pt x="135" y="47"/>
                    <a:pt x="135" y="47"/>
                  </a:cubicBezTo>
                  <a:cubicBezTo>
                    <a:pt x="121" y="53"/>
                    <a:pt x="121" y="53"/>
                    <a:pt x="121" y="53"/>
                  </a:cubicBezTo>
                  <a:close/>
                  <a:moveTo>
                    <a:pt x="60" y="24"/>
                  </a:moveTo>
                  <a:cubicBezTo>
                    <a:pt x="46" y="25"/>
                    <a:pt x="34" y="31"/>
                    <a:pt x="25" y="40"/>
                  </a:cubicBezTo>
                  <a:cubicBezTo>
                    <a:pt x="14" y="50"/>
                    <a:pt x="8" y="64"/>
                    <a:pt x="8" y="79"/>
                  </a:cubicBezTo>
                  <a:cubicBezTo>
                    <a:pt x="8" y="94"/>
                    <a:pt x="14" y="108"/>
                    <a:pt x="25" y="118"/>
                  </a:cubicBezTo>
                  <a:cubicBezTo>
                    <a:pt x="35" y="128"/>
                    <a:pt x="48" y="134"/>
                    <a:pt x="64" y="134"/>
                  </a:cubicBezTo>
                  <a:cubicBezTo>
                    <a:pt x="79" y="134"/>
                    <a:pt x="93" y="128"/>
                    <a:pt x="103" y="118"/>
                  </a:cubicBezTo>
                  <a:cubicBezTo>
                    <a:pt x="113" y="108"/>
                    <a:pt x="119" y="94"/>
                    <a:pt x="119" y="79"/>
                  </a:cubicBezTo>
                  <a:cubicBezTo>
                    <a:pt x="119" y="75"/>
                    <a:pt x="118" y="70"/>
                    <a:pt x="117" y="66"/>
                  </a:cubicBezTo>
                  <a:cubicBezTo>
                    <a:pt x="116" y="63"/>
                    <a:pt x="115" y="60"/>
                    <a:pt x="114" y="57"/>
                  </a:cubicBezTo>
                  <a:cubicBezTo>
                    <a:pt x="60" y="84"/>
                    <a:pt x="60" y="84"/>
                    <a:pt x="60" y="84"/>
                  </a:cubicBezTo>
                  <a:cubicBezTo>
                    <a:pt x="60" y="24"/>
                    <a:pt x="60" y="24"/>
                    <a:pt x="60" y="24"/>
                  </a:cubicBezTo>
                  <a:close/>
                  <a:moveTo>
                    <a:pt x="68" y="71"/>
                  </a:moveTo>
                  <a:cubicBezTo>
                    <a:pt x="124" y="43"/>
                    <a:pt x="124" y="43"/>
                    <a:pt x="124" y="43"/>
                  </a:cubicBezTo>
                  <a:cubicBezTo>
                    <a:pt x="118" y="33"/>
                    <a:pt x="110" y="25"/>
                    <a:pt x="100" y="19"/>
                  </a:cubicBezTo>
                  <a:cubicBezTo>
                    <a:pt x="91" y="13"/>
                    <a:pt x="80" y="9"/>
                    <a:pt x="68" y="8"/>
                  </a:cubicBezTo>
                  <a:cubicBezTo>
                    <a:pt x="68" y="71"/>
                    <a:pt x="68" y="71"/>
                    <a:pt x="68"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 name="Rectangle: Rounded Corners 2"/>
          <p:cNvSpPr/>
          <p:nvPr/>
        </p:nvSpPr>
        <p:spPr bwMode="auto">
          <a:xfrm>
            <a:off x="5913437" y="2532561"/>
            <a:ext cx="6248401" cy="3250701"/>
          </a:xfrm>
          <a:prstGeom prst="roundRect">
            <a:avLst/>
          </a:prstGeom>
          <a:noFill/>
          <a:ln w="381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7623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2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700"/>
                                  </p:stCondLst>
                                  <p:childTnLst>
                                    <p:animScale>
                                      <p:cBhvr>
                                        <p:cTn id="10" dur="100" fill="hold"/>
                                        <p:tgtEl>
                                          <p:spTgt spid="30"/>
                                        </p:tgtEl>
                                      </p:cBhvr>
                                      <p:by x="105000" y="105000"/>
                                    </p:animScale>
                                  </p:childTnLst>
                                </p:cTn>
                              </p:par>
                              <p:par>
                                <p:cTn id="11" presetID="10" presetClass="entr" presetSubtype="0" fill="hold" grpId="0" nodeType="withEffect">
                                  <p:stCondLst>
                                    <p:cond delay="50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42" presetClass="path" presetSubtype="0" decel="100000" fill="hold" grpId="1" nodeType="withEffect">
                                  <p:stCondLst>
                                    <p:cond delay="500"/>
                                  </p:stCondLst>
                                  <p:childTnLst>
                                    <p:animMotion origin="layout" path="M -9.49706E-7 8.48842E-7 L -9.49706E-7 -0.05447 " pathEditMode="relative" rAng="0" ptsTypes="AA">
                                      <p:cBhvr>
                                        <p:cTn id="15" dur="500" spd="-100000" fill="hold"/>
                                        <p:tgtEl>
                                          <p:spTgt spid="52"/>
                                        </p:tgtEl>
                                        <p:attrNameLst>
                                          <p:attrName>ppt_x</p:attrName>
                                          <p:attrName>ppt_y</p:attrName>
                                        </p:attrNameLst>
                                      </p:cBhvr>
                                      <p:rCtr x="0" y="-2724"/>
                                    </p:animMotion>
                                  </p:childTnLst>
                                </p:cTn>
                              </p:par>
                              <p:par>
                                <p:cTn id="16" presetID="23" presetClass="entr" presetSubtype="16" fill="hold" nodeType="withEffect">
                                  <p:stCondLst>
                                    <p:cond delay="3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childTnLst>
                                </p:cTn>
                              </p:par>
                              <p:par>
                                <p:cTn id="20" presetID="6" presetClass="emph" presetSubtype="0" autoRev="1" fill="hold" nodeType="withEffect">
                                  <p:stCondLst>
                                    <p:cond delay="800"/>
                                  </p:stCondLst>
                                  <p:childTnLst>
                                    <p:animScale>
                                      <p:cBhvr>
                                        <p:cTn id="21" dur="100" fill="hold"/>
                                        <p:tgtEl>
                                          <p:spTgt spid="31"/>
                                        </p:tgtEl>
                                      </p:cBhvr>
                                      <p:by x="105000" y="105000"/>
                                    </p:animScale>
                                  </p:childTnLst>
                                </p:cTn>
                              </p:par>
                              <p:par>
                                <p:cTn id="22" presetID="10" presetClass="entr" presetSubtype="0" fill="hold" grpId="0" nodeType="withEffect">
                                  <p:stCondLst>
                                    <p:cond delay="6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42" presetClass="path" presetSubtype="0" decel="100000" fill="hold" grpId="1" nodeType="withEffect">
                                  <p:stCondLst>
                                    <p:cond delay="600"/>
                                  </p:stCondLst>
                                  <p:childTnLst>
                                    <p:animMotion origin="layout" path="M -1.63135E-6 8.48842E-7 L -1.63135E-6 -0.05447 " pathEditMode="relative" rAng="0" ptsTypes="AA">
                                      <p:cBhvr>
                                        <p:cTn id="26" dur="500" spd="-100000" fill="hold"/>
                                        <p:tgtEl>
                                          <p:spTgt spid="54"/>
                                        </p:tgtEl>
                                        <p:attrNameLst>
                                          <p:attrName>ppt_x</p:attrName>
                                          <p:attrName>ppt_y</p:attrName>
                                        </p:attrNameLst>
                                      </p:cBhvr>
                                      <p:rCtr x="0" y="-2724"/>
                                    </p:animMotion>
                                  </p:childTnLst>
                                </p:cTn>
                              </p:par>
                              <p:par>
                                <p:cTn id="27" presetID="23" presetClass="entr" presetSubtype="16" fill="hold" nodeType="withEffect">
                                  <p:stCondLst>
                                    <p:cond delay="4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900"/>
                                  </p:stCondLst>
                                  <p:childTnLst>
                                    <p:animScale>
                                      <p:cBhvr>
                                        <p:cTn id="32" dur="100" fill="hold"/>
                                        <p:tgtEl>
                                          <p:spTgt spid="35"/>
                                        </p:tgtEl>
                                      </p:cBhvr>
                                      <p:by x="105000" y="105000"/>
                                    </p:animScale>
                                  </p:childTnLst>
                                </p:cTn>
                              </p:par>
                              <p:par>
                                <p:cTn id="33" presetID="10" presetClass="entr" presetSubtype="0" fill="hold" grpId="0" nodeType="withEffect">
                                  <p:stCondLst>
                                    <p:cond delay="70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42" presetClass="path" presetSubtype="0" decel="100000" fill="hold" grpId="1" nodeType="withEffect">
                                  <p:stCondLst>
                                    <p:cond delay="700"/>
                                  </p:stCondLst>
                                  <p:childTnLst>
                                    <p:animMotion origin="layout" path="M -2.31299E-6 8.48842E-7 L -2.31299E-6 -0.05447 " pathEditMode="relative" rAng="0" ptsTypes="AA">
                                      <p:cBhvr>
                                        <p:cTn id="37" dur="500" spd="-100000" fill="hold"/>
                                        <p:tgtEl>
                                          <p:spTgt spid="86"/>
                                        </p:tgtEl>
                                        <p:attrNameLst>
                                          <p:attrName>ppt_x</p:attrName>
                                          <p:attrName>ppt_y</p:attrName>
                                        </p:attrNameLst>
                                      </p:cBhvr>
                                      <p:rCtr x="0" y="-2724"/>
                                    </p:animMotion>
                                  </p:childTnLst>
                                </p:cTn>
                              </p:par>
                              <p:par>
                                <p:cTn id="38" presetID="23" presetClass="entr" presetSubtype="16"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childTnLst>
                                </p:cTn>
                              </p:par>
                              <p:par>
                                <p:cTn id="42" presetID="6" presetClass="emph" presetSubtype="0" autoRev="1" fill="hold" nodeType="withEffect">
                                  <p:stCondLst>
                                    <p:cond delay="1000"/>
                                  </p:stCondLst>
                                  <p:childTnLst>
                                    <p:animScale>
                                      <p:cBhvr>
                                        <p:cTn id="43" dur="100" fill="hold"/>
                                        <p:tgtEl>
                                          <p:spTgt spid="36"/>
                                        </p:tgtEl>
                                      </p:cBhvr>
                                      <p:by x="105000" y="105000"/>
                                    </p:animScale>
                                  </p:childTnLst>
                                </p:cTn>
                              </p:par>
                              <p:par>
                                <p:cTn id="44" presetID="10" presetClass="entr" presetSubtype="0" fill="hold" grpId="0" nodeType="withEffect">
                                  <p:stCondLst>
                                    <p:cond delay="8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42" presetClass="path" presetSubtype="0" decel="100000" fill="hold" grpId="1" nodeType="withEffect">
                                  <p:stCondLst>
                                    <p:cond delay="800"/>
                                  </p:stCondLst>
                                  <p:childTnLst>
                                    <p:animMotion origin="layout" path="M 3.46439E-6 8.48842E-7 L 3.46439E-6 -0.05447 " pathEditMode="relative" rAng="0" ptsTypes="AA">
                                      <p:cBhvr>
                                        <p:cTn id="48" dur="500" spd="-100000" fill="hold"/>
                                        <p:tgtEl>
                                          <p:spTgt spid="87"/>
                                        </p:tgtEl>
                                        <p:attrNameLst>
                                          <p:attrName>ppt_x</p:attrName>
                                          <p:attrName>ppt_y</p:attrName>
                                        </p:attrNameLst>
                                      </p:cBhvr>
                                      <p:rCtr x="0" y="-2724"/>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4" grpId="0"/>
      <p:bldP spid="54" grpId="1"/>
      <p:bldP spid="86" grpId="0"/>
      <p:bldP spid="86" grpId="1"/>
      <p:bldP spid="87" grpId="0"/>
      <p:bldP spid="87" grpId="1"/>
      <p:bldP spid="3" grpId="0" animBg="1"/>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010D9A64-1D32-41D6-8220-BE29D3027D9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792B4888-C2F9-45FC-AD5D-E824DE8783D2}"/>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4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8.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Jeremy Thake, Nicole  Herskowitz</External_x0020_Speaker>
    <m6878b9dd7994da4ba144f95347d99c6 xmlns="01c77077-aee4-4b5f-bd4e-9cd40a6fff29">
      <Terms xmlns="http://schemas.microsoft.com/office/infopath/2007/PartnerControls"/>
    </m6878b9dd7994da4ba144f95347d99c6>
    <Presentation_x0020_Date xmlns="01c77077-aee4-4b5f-bd4e-9cd40a6fff29">2016-09-26T04:00:00+00:00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BRK2085</Session_x0020_Cod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01c77077-aee4-4b5f-bd4e-9cd40a6fff29"/>
    <ds:schemaRef ds:uri="http://purl.org/dc/elements/1.1/"/>
    <ds:schemaRef ds:uri="http://schemas.microsoft.com/office/2006/metadata/properties"/>
    <ds:schemaRef ds:uri="http://schemas.microsoft.com/office/2006/documentManagement/types"/>
    <ds:schemaRef ds:uri="230e9df3-be65-4c73-a93b-d1236ebd677e"/>
    <ds:schemaRef ds:uri="http://purl.org/dc/terms/"/>
    <ds:schemaRef ds:uri="http://schemas.openxmlformats.org/package/2006/metadata/core-properties"/>
    <ds:schemaRef ds:uri="8ff673fc-3231-4e3a-893b-6d7f7cd32766"/>
    <ds:schemaRef ds:uri="http://purl.org/dc/dcmitype/"/>
    <ds:schemaRef ds:uri="http://schemas.microsoft.com/office/infopath/2007/PartnerControl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Microsoft_2016_16x9_Template_v02</Template>
  <TotalTime>568</TotalTime>
  <Words>2041</Words>
  <Application>Microsoft Office PowerPoint</Application>
  <PresentationFormat>Custom</PresentationFormat>
  <Paragraphs>378</Paragraphs>
  <Slides>38</Slides>
  <Notes>25</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38</vt:i4>
      </vt:variant>
    </vt:vector>
  </HeadingPairs>
  <TitlesOfParts>
    <vt:vector size="55" baseType="lpstr">
      <vt:lpstr>MS PGothic</vt:lpstr>
      <vt:lpstr>Arial</vt:lpstr>
      <vt:lpstr>Calibri</vt:lpstr>
      <vt:lpstr>Consolas</vt:lpstr>
      <vt:lpstr>Segoe UI</vt:lpstr>
      <vt:lpstr>Segoe UI Light</vt:lpstr>
      <vt:lpstr>Segoe UI Semibold</vt:lpstr>
      <vt:lpstr>Segoe UI Semilight</vt:lpstr>
      <vt:lpstr>Wingdings</vt:lpstr>
      <vt:lpstr>5-50002_Ignite_Breakout_Template</vt:lpstr>
      <vt:lpstr>6-30537_Envision 2016 Concurrent Template_Dark</vt:lpstr>
      <vt:lpstr>1_5-50002_Ignite_Breakout_Template</vt:lpstr>
      <vt:lpstr>2_5-50002_Ignite_Breakout_Template</vt:lpstr>
      <vt:lpstr>3_5-50002_Ignite_Breakout_Template</vt:lpstr>
      <vt:lpstr>3_5-30660_TR21_BO_CT_Template</vt:lpstr>
      <vt:lpstr>4_5-50002_Ignite_Breakout_Template</vt:lpstr>
      <vt:lpstr>1_6-30537_Envision 2016 Concurrent Template_Dark</vt:lpstr>
      <vt:lpstr>How to select the right Azure PaaS offering</vt:lpstr>
      <vt:lpstr>The good news:   Azure offers  dozens of services!</vt:lpstr>
      <vt:lpstr>PowerPoint Presentation</vt:lpstr>
      <vt:lpstr>The bad news:   You need to know how to pick WHICH of the dozens of services to use…</vt:lpstr>
      <vt:lpstr>Even when we narrow it down to application platforms, you’ve got choices…  and subchoices…</vt:lpstr>
      <vt:lpstr>PowerPoint Presentation</vt:lpstr>
      <vt:lpstr>In this session, we’ll overview try to help you answer two questions:  </vt:lpstr>
      <vt:lpstr>Balance of responsibility </vt:lpstr>
      <vt:lpstr>Benefits of Microsoft Azure PaaS Forrester total economic impact results</vt:lpstr>
      <vt:lpstr>Azure Application Platform</vt:lpstr>
      <vt:lpstr>App Service</vt:lpstr>
      <vt:lpstr>Azure App Service</vt:lpstr>
      <vt:lpstr>Azure App Service</vt:lpstr>
      <vt:lpstr>PowerPoint Presentation</vt:lpstr>
      <vt:lpstr>Solution architecture example</vt:lpstr>
      <vt:lpstr>Azure Functions</vt:lpstr>
      <vt:lpstr>Solution architecture Example: serverless mobile back ends</vt:lpstr>
      <vt:lpstr>Azure Functions</vt:lpstr>
      <vt:lpstr>Service Fabric</vt:lpstr>
      <vt:lpstr>The rise of cloud apps and microservices</vt:lpstr>
      <vt:lpstr>Modernization  with microservices</vt:lpstr>
      <vt:lpstr>Microservice tools and approaches</vt:lpstr>
      <vt:lpstr>PowerPoint Presentation</vt:lpstr>
      <vt:lpstr>PowerPoint Presentation</vt:lpstr>
      <vt:lpstr>Containers</vt:lpstr>
      <vt:lpstr>Common pain points</vt:lpstr>
      <vt:lpstr>Why not just Virtualize?</vt:lpstr>
      <vt:lpstr>The container revolution</vt:lpstr>
      <vt:lpstr>Container adoption trends</vt:lpstr>
      <vt:lpstr>PowerPoint Presentation</vt:lpstr>
      <vt:lpstr>More info on the services we’ve overviewed:</vt:lpstr>
      <vt:lpstr>So…  How do you choose?</vt:lpstr>
      <vt:lpstr>Compute: Tradeoffs for control</vt:lpstr>
      <vt:lpstr>PowerPoint Presentation</vt:lpstr>
      <vt:lpstr>Guidance:</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DxNext Upskilling: Selecting the right Azure service</dc:title>
  <dc:subject>&lt;Speech title here&gt;</dc:subject>
  <dc:creator>Jon Galloway</dc:creator>
  <cp:keywords>Microsoft 2016</cp:keywords>
  <cp:lastModifiedBy>Jon Galloway</cp:lastModifiedBy>
  <cp:revision>54</cp:revision>
  <dcterms:created xsi:type="dcterms:W3CDTF">2016-09-26T14:58:45Z</dcterms:created>
  <dcterms:modified xsi:type="dcterms:W3CDTF">2016-10-21T07:30:17Z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